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 id="2147484308" r:id="rId2"/>
    <p:sldMasterId id="2147484320" r:id="rId3"/>
  </p:sldMasterIdLst>
  <p:notesMasterIdLst>
    <p:notesMasterId r:id="rId43"/>
  </p:notesMasterIdLst>
  <p:sldIdLst>
    <p:sldId id="294" r:id="rId4"/>
    <p:sldId id="296" r:id="rId5"/>
    <p:sldId id="297" r:id="rId6"/>
    <p:sldId id="258" r:id="rId7"/>
    <p:sldId id="259" r:id="rId8"/>
    <p:sldId id="261" r:id="rId9"/>
    <p:sldId id="260"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efault Section" id="{3F67D6B1-1149-46AB-9020-81C76BD96070}">
          <p14:sldIdLst>
            <p14:sldId id="294"/>
            <p14:sldId id="296"/>
            <p14:sldId id="297"/>
            <p14:sldId id="258"/>
            <p14:sldId id="259"/>
            <p14:sldId id="261"/>
            <p14:sldId id="260"/>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3AC5AE-0F45-4015-BC4B-E55335C0BAB9}" type="datetimeFigureOut">
              <a:rPr lang="en-US" smtClean="0"/>
              <a:pPr/>
              <a:t>12/21/2013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A2AFAD-B0BE-4A6E-AFE0-6000AE3EB27A}" type="slidenum">
              <a:rPr lang="en-US" smtClean="0"/>
              <a:pPr/>
              <a:t>‹#›</a:t>
            </a:fld>
            <a:endParaRPr lang="en-US" dirty="0"/>
          </a:p>
        </p:txBody>
      </p:sp>
    </p:spTree>
    <p:extLst>
      <p:ext uri="{BB962C8B-B14F-4D97-AF65-F5344CB8AC3E}">
        <p14:creationId xmlns="" xmlns:p14="http://schemas.microsoft.com/office/powerpoint/2010/main" val="29833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8" name="Slide Number Placeholder 7"/>
          <p:cNvSpPr>
            <a:spLocks noGrp="1"/>
          </p:cNvSpPr>
          <p:nvPr>
            <p:ph type="sldNum" sz="quarter" idx="11"/>
          </p:nvPr>
        </p:nvSpPr>
        <p:spPr/>
        <p:txBody>
          <a:bodyPr/>
          <a:lstStyle/>
          <a:p>
            <a:fld id="{7075B0A1-12A5-4E13-B9ED-3184F975625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16" name="Slide Number Placeholder 15"/>
          <p:cNvSpPr>
            <a:spLocks noGrp="1"/>
          </p:cNvSpPr>
          <p:nvPr>
            <p:ph type="sldNum" sz="quarter" idx="11"/>
          </p:nvPr>
        </p:nvSpPr>
        <p:spPr/>
        <p:txBody>
          <a:bodyPr/>
          <a:lstStyle/>
          <a:p>
            <a:fld id="{7075B0A1-12A5-4E13-B9ED-3184F975625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7569CCD3-6BDE-47D4-96ED-AD77042A7B6B}" type="datetimeFigureOut">
              <a:rPr lang="en-US" smtClean="0"/>
              <a:pPr/>
              <a:t>12/21/2013</a:t>
            </a:fld>
            <a:endParaRPr lang="en-US" dirty="0"/>
          </a:p>
        </p:txBody>
      </p:sp>
      <p:sp>
        <p:nvSpPr>
          <p:cNvPr id="15" name="Slide Number Placeholder 14"/>
          <p:cNvSpPr>
            <a:spLocks noGrp="1"/>
          </p:cNvSpPr>
          <p:nvPr>
            <p:ph type="sldNum" sz="quarter" idx="15"/>
          </p:nvPr>
        </p:nvSpPr>
        <p:spPr/>
        <p:txBody>
          <a:bodyPr/>
          <a:lstStyle>
            <a:lvl1pPr algn="ctr">
              <a:defRPr/>
            </a:lvl1pPr>
          </a:lstStyle>
          <a:p>
            <a:fld id="{7075B0A1-12A5-4E13-B9ED-3184F9756253}" type="slidenum">
              <a:rPr lang="en-US" smtClean="0"/>
              <a:pPr/>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5B0A1-12A5-4E13-B9ED-3184F9756253}"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075B0A1-12A5-4E13-B9ED-3184F9756253}"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75B0A1-12A5-4E13-B9ED-3184F9756253}"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7569CCD3-6BDE-47D4-96ED-AD77042A7B6B}" type="datetimeFigureOut">
              <a:rPr lang="en-US" smtClean="0"/>
              <a:pPr/>
              <a:t>12/21/2013</a:t>
            </a:fld>
            <a:endParaRPr lang="en-US" dirty="0"/>
          </a:p>
        </p:txBody>
      </p:sp>
      <p:sp>
        <p:nvSpPr>
          <p:cNvPr id="9" name="Slide Number Placeholder 8"/>
          <p:cNvSpPr>
            <a:spLocks noGrp="1"/>
          </p:cNvSpPr>
          <p:nvPr>
            <p:ph type="sldNum" sz="quarter" idx="15"/>
          </p:nvPr>
        </p:nvSpPr>
        <p:spPr/>
        <p:txBody>
          <a:bodyPr/>
          <a:lstStyle/>
          <a:p>
            <a:fld id="{7075B0A1-12A5-4E13-B9ED-3184F9756253}" type="slidenum">
              <a:rPr lang="en-US" smtClean="0"/>
              <a:pPr/>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9" name="Slide Number Placeholder 8"/>
          <p:cNvSpPr>
            <a:spLocks noGrp="1"/>
          </p:cNvSpPr>
          <p:nvPr>
            <p:ph type="sldNum" sz="quarter" idx="11"/>
          </p:nvPr>
        </p:nvSpPr>
        <p:spPr/>
        <p:txBody>
          <a:bodyPr/>
          <a:lstStyle/>
          <a:p>
            <a:fld id="{7075B0A1-12A5-4E13-B9ED-3184F975625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75B0A1-12A5-4E13-B9ED-3184F9756253}" type="slidenum">
              <a:rPr lang="en-US" smtClean="0"/>
              <a:pPr/>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5B0A1-12A5-4E13-B9ED-3184F9756253}" type="slidenum">
              <a:rPr lang="en-US" smtClean="0"/>
              <a:pPr/>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5B0A1-12A5-4E13-B9ED-3184F9756253}" type="slidenum">
              <a:rPr lang="en-US" smtClean="0"/>
              <a:pPr/>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75B0A1-12A5-4E13-B9ED-3184F9756253}" type="slidenum">
              <a:rPr lang="en-US" smtClean="0"/>
              <a:pPr/>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69CCD3-6BDE-47D4-96ED-AD77042A7B6B}" type="datetimeFigureOut">
              <a:rPr lang="en-US" smtClean="0"/>
              <a:pPr/>
              <a:t>12/21/2013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5B0A1-12A5-4E13-B9ED-3184F975625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075B0A1-12A5-4E13-B9ED-3184F975625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569CCD3-6BDE-47D4-96ED-AD77042A7B6B}" type="datetimeFigureOut">
              <a:rPr lang="en-US" smtClean="0"/>
              <a:pPr/>
              <a:t>12/21/2013</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075B0A1-12A5-4E13-B9ED-3184F9756253}" type="slidenum">
              <a:rPr lang="en-US" smtClean="0"/>
              <a:pPr/>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7569CCD3-6BDE-47D4-96ED-AD77042A7B6B}" type="datetimeFigureOut">
              <a:rPr lang="en-US" smtClean="0"/>
              <a:pPr/>
              <a:t>12/21/2013</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7075B0A1-12A5-4E13-B9ED-3184F9756253}" type="slidenum">
              <a:rPr lang="en-US" smtClean="0"/>
              <a:pPr/>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Subcontract" TargetMode="External"/><Relationship Id="rId2" Type="http://schemas.openxmlformats.org/officeDocument/2006/relationships/hyperlink" Target="http://en.wikipedia.org/wiki/Special_purpose_entity" TargetMode="Externa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en.wikipedia.org/wiki/Engineering" TargetMode="External"/><Relationship Id="rId2" Type="http://schemas.openxmlformats.org/officeDocument/2006/relationships/hyperlink" Target="http://en.wikipedia.org/wiki/Civil_engineerin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1.gif"/><Relationship Id="rId7" Type="http://schemas.openxmlformats.org/officeDocument/2006/relationships/image" Target="../media/image45.gif"/><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gif"/><Relationship Id="rId5" Type="http://schemas.openxmlformats.org/officeDocument/2006/relationships/image" Target="../media/image43.gif"/><Relationship Id="rId10" Type="http://schemas.openxmlformats.org/officeDocument/2006/relationships/image" Target="../media/image48.gif"/><Relationship Id="rId4" Type="http://schemas.openxmlformats.org/officeDocument/2006/relationships/image" Target="../media/image42.jpeg"/><Relationship Id="rId9" Type="http://schemas.openxmlformats.org/officeDocument/2006/relationships/image" Target="../media/image47.gif"/><Relationship Id="rId1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42000">
              <a:srgbClr val="000000"/>
            </a:gs>
            <a:gs pos="71000">
              <a:schemeClr val="tx1">
                <a:lumMod val="65000"/>
              </a:schemeClr>
            </a:gs>
            <a:gs pos="10000">
              <a:srgbClr val="000000"/>
            </a:gs>
            <a:gs pos="25000">
              <a:srgbClr val="000000"/>
            </a:gs>
            <a:gs pos="0">
              <a:schemeClr val="bg1">
                <a:shade val="40000"/>
                <a:satMod val="165000"/>
              </a:schemeClr>
            </a:gs>
            <a:gs pos="10000">
              <a:schemeClr val="bg1">
                <a:shade val="80000"/>
                <a:satMod val="155000"/>
              </a:schemeClr>
            </a:gs>
            <a:gs pos="19000">
              <a:schemeClr val="bg1">
                <a:tint val="95000"/>
                <a:satMod val="200000"/>
              </a:schemeClr>
            </a:gs>
          </a:gsLst>
          <a:lin ang="16200000" scaled="1"/>
        </a:gradFill>
        <a:effectLst/>
      </p:bgPr>
    </p:bg>
    <p:spTree>
      <p:nvGrpSpPr>
        <p:cNvPr id="1" name=""/>
        <p:cNvGrpSpPr/>
        <p:nvPr/>
      </p:nvGrpSpPr>
      <p:grpSpPr>
        <a:xfrm>
          <a:off x="0" y="0"/>
          <a:ext cx="0" cy="0"/>
          <a:chOff x="0" y="0"/>
          <a:chExt cx="0" cy="0"/>
        </a:xfrm>
      </p:grpSpPr>
      <p:sp>
        <p:nvSpPr>
          <p:cNvPr id="2" name="Rectangle 1"/>
          <p:cNvSpPr/>
          <p:nvPr/>
        </p:nvSpPr>
        <p:spPr>
          <a:xfrm>
            <a:off x="838200" y="685800"/>
            <a:ext cx="7632848" cy="4247317"/>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rPr>
              <a:t>SARDAR PATEL INSTITUTE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rPr>
              <a:t>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rPr>
              <a:t>TECHNOLOGY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endParaRPr>
          </a:p>
        </p:txBody>
      </p:sp>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752899" y="4186452"/>
            <a:ext cx="1803449" cy="19978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098" name="Picture 2" descr="E:\ppt\logo.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7709"/>
            <a:ext cx="2175729" cy="65809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 xmlns:p14="http://schemas.microsoft.com/office/powerpoint/2010/main" val="1974485531"/>
      </p:ext>
    </p:extLst>
  </p:cSld>
  <p:clrMapOvr>
    <a:masterClrMapping/>
  </p:clrMapOvr>
  <mc:AlternateContent xmlns:mc="http://schemas.openxmlformats.org/markup-compatibility/2006">
    <mc:Choice xmlns="" xmlns:p14="http://schemas.microsoft.com/office/powerpoint/2010/main" Requires="p14">
      <p:transition spd="slow" p14:dur="4000">
        <p14:vortex/>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blinds(horizontal)">
                                      <p:cBhvr>
                                        <p:cTn id="20" dur="500"/>
                                        <p:tgtEl>
                                          <p:spTgt spid="2">
                                            <p:txEl>
                                              <p:pRg st="0" end="0"/>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blinds(horizontal)">
                                      <p:cBhvr>
                                        <p:cTn id="23" dur="500"/>
                                        <p:tgtEl>
                                          <p:spTgt spid="2">
                                            <p:txEl>
                                              <p:pRg st="1" end="1"/>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blinds(horizontal)">
                                      <p:cBhvr>
                                        <p:cTn id="26" dur="500"/>
                                        <p:tgtEl>
                                          <p:spTgt spid="2">
                                            <p:txEl>
                                              <p:pRg st="2" end="2"/>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par>
                                <p:cTn id="30" presetID="3" presetClass="entr" presetSubtype="10" fill="hold" nodeType="with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blinds(horizontal)">
                                      <p:cBhvr>
                                        <p:cTn id="3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835" y="124691"/>
            <a:ext cx="5626861"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OTHER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DISTRICT ROAD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ODR</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p:txBody>
      </p:sp>
      <p:pic>
        <p:nvPicPr>
          <p:cNvPr id="3074" name="Picture 2" descr="http://upload.wikimedia.org/wikipedia/commons/2/2b/Cedar_Mesa_Sandstone_spires_along_the_Needles_District_road_in_Canyonlands.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48200" y="833282"/>
            <a:ext cx="4303423" cy="2630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3076" name="Picture 4" descr="http://upload.wikimedia.org/wikipedia/commons/b/bc/Village_road_at_Tarrant_Gunville_-_geograph.org.uk_-_22321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0835" y="4096344"/>
            <a:ext cx="4138645" cy="2571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110835" y="3463636"/>
            <a:ext cx="4104009"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  Village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ROAD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v</a:t>
            </a:r>
            <a:r>
              <a:rPr lang="en-US"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R</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p:txBody>
      </p:sp>
      <p:sp>
        <p:nvSpPr>
          <p:cNvPr id="4" name="Rectangle 3"/>
          <p:cNvSpPr/>
          <p:nvPr/>
        </p:nvSpPr>
        <p:spPr>
          <a:xfrm>
            <a:off x="0" y="1269155"/>
            <a:ext cx="4572000" cy="923330"/>
          </a:xfrm>
          <a:prstGeom prst="rect">
            <a:avLst/>
          </a:prstGeom>
        </p:spPr>
        <p:txBody>
          <a:bodyPr>
            <a:spAutoFit/>
          </a:bodyPr>
          <a:lstStyle/>
          <a:p>
            <a:r>
              <a:rPr lang="en-US" dirty="0" smtClean="0"/>
              <a:t>ODR serving rural area of production and providing them with  outlet to market </a:t>
            </a:r>
            <a:r>
              <a:rPr lang="en-US" dirty="0" smtClean="0">
                <a:solidFill>
                  <a:srgbClr val="FF0000"/>
                </a:solidFill>
              </a:rPr>
              <a:t>centres</a:t>
            </a:r>
            <a:r>
              <a:rPr lang="en-US" dirty="0" smtClean="0"/>
              <a:t> , </a:t>
            </a:r>
            <a:r>
              <a:rPr lang="en-US" dirty="0" smtClean="0">
                <a:solidFill>
                  <a:srgbClr val="FF0000"/>
                </a:solidFill>
              </a:rPr>
              <a:t>taluka</a:t>
            </a:r>
            <a:r>
              <a:rPr lang="en-US" dirty="0" smtClean="0"/>
              <a:t> , or other main roads .</a:t>
            </a:r>
            <a:endParaRPr lang="en-US" dirty="0"/>
          </a:p>
        </p:txBody>
      </p:sp>
      <p:sp>
        <p:nvSpPr>
          <p:cNvPr id="8" name="Rectangle 7"/>
          <p:cNvSpPr/>
          <p:nvPr/>
        </p:nvSpPr>
        <p:spPr>
          <a:xfrm>
            <a:off x="4379623" y="4502915"/>
            <a:ext cx="4572000" cy="923330"/>
          </a:xfrm>
          <a:prstGeom prst="rect">
            <a:avLst/>
          </a:prstGeom>
        </p:spPr>
        <p:txBody>
          <a:bodyPr>
            <a:spAutoFit/>
          </a:bodyPr>
          <a:lstStyle/>
          <a:p>
            <a:r>
              <a:rPr lang="en-US" dirty="0" smtClean="0"/>
              <a:t>VR  road connecting villages or </a:t>
            </a:r>
            <a:r>
              <a:rPr lang="en-US" dirty="0" smtClean="0">
                <a:solidFill>
                  <a:srgbClr val="FF0000"/>
                </a:solidFill>
              </a:rPr>
              <a:t>group of villages</a:t>
            </a:r>
            <a:r>
              <a:rPr lang="en-US" dirty="0" smtClean="0"/>
              <a:t> with each other to the nearest road  of higher category.</a:t>
            </a:r>
            <a:endParaRPr lang="en-US" dirty="0"/>
          </a:p>
        </p:txBody>
      </p:sp>
    </p:spTree>
    <p:extLst>
      <p:ext uri="{BB962C8B-B14F-4D97-AF65-F5344CB8AC3E}">
        <p14:creationId xmlns="" xmlns:p14="http://schemas.microsoft.com/office/powerpoint/2010/main" val="2954695896"/>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082" y="304799"/>
            <a:ext cx="5743881" cy="646331"/>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r>
              <a:rPr lang="en-US"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Bombay Road Plan </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 name="Rectangle 2"/>
          <p:cNvSpPr/>
          <p:nvPr/>
        </p:nvSpPr>
        <p:spPr>
          <a:xfrm>
            <a:off x="6172200" y="366355"/>
            <a:ext cx="2362200"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1961 </a:t>
            </a: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81]</a:t>
            </a:r>
            <a:endPar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TextBox 3"/>
          <p:cNvSpPr txBox="1"/>
          <p:nvPr/>
        </p:nvSpPr>
        <p:spPr>
          <a:xfrm>
            <a:off x="166082" y="1447800"/>
            <a:ext cx="8368318" cy="646331"/>
          </a:xfrm>
          <a:prstGeom prst="rect">
            <a:avLst/>
          </a:prstGeom>
          <a:noFill/>
        </p:spPr>
        <p:txBody>
          <a:bodyPr wrap="square" rtlCol="0">
            <a:spAutoFit/>
          </a:bodyPr>
          <a:lstStyle/>
          <a:p>
            <a:r>
              <a:rPr lang="en-US" dirty="0" smtClean="0"/>
              <a:t>The  Target  Road  length  was  completed  earlier in 1961 hence  IRC  has declared  2</a:t>
            </a:r>
            <a:r>
              <a:rPr lang="en-US" baseline="30000" dirty="0" smtClean="0"/>
              <a:t>nd </a:t>
            </a:r>
            <a:r>
              <a:rPr lang="en-US" dirty="0" smtClean="0"/>
              <a:t>  20 year   road development  plan  commencing from 1961. </a:t>
            </a:r>
            <a:endParaRPr lang="en-US" dirty="0"/>
          </a:p>
        </p:txBody>
      </p:sp>
      <p:sp>
        <p:nvSpPr>
          <p:cNvPr id="5" name="Rectangle 4"/>
          <p:cNvSpPr/>
          <p:nvPr/>
        </p:nvSpPr>
        <p:spPr>
          <a:xfrm>
            <a:off x="166082" y="2597396"/>
            <a:ext cx="5082289" cy="400110"/>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n-US" sz="2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area is divided into </a:t>
            </a:r>
            <a:r>
              <a:rPr lang="en-US" sz="20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3</a:t>
            </a:r>
            <a:r>
              <a:rPr lang="en-US" sz="2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parts :</a:t>
            </a:r>
            <a:endParaRPr 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256722" y="3394364"/>
            <a:ext cx="5562600" cy="1938992"/>
          </a:xfrm>
          <a:prstGeom prst="rect">
            <a:avLst/>
          </a:prstGeom>
          <a:noFill/>
        </p:spPr>
        <p:txBody>
          <a:bodyPr wrap="square" rtlCol="0">
            <a:spAutoFit/>
          </a:bodyPr>
          <a:lstStyle/>
          <a:p>
            <a:pPr marL="342900" indent="-342900">
              <a:buFont typeface="+mj-lt"/>
              <a:buAutoNum type="alphaUcPeriod"/>
            </a:pPr>
            <a:r>
              <a:rPr lang="en-US" sz="2400" dirty="0" smtClean="0"/>
              <a:t> Developed and agricultural area.</a:t>
            </a:r>
          </a:p>
          <a:p>
            <a:pPr marL="342900" indent="-342900">
              <a:buFont typeface="+mj-lt"/>
              <a:buAutoNum type="alphaUcPeriod"/>
            </a:pPr>
            <a:endParaRPr lang="en-US" sz="2400" dirty="0"/>
          </a:p>
          <a:p>
            <a:pPr marL="342900" indent="-342900">
              <a:buFont typeface="+mj-lt"/>
              <a:buAutoNum type="alphaUcPeriod"/>
            </a:pPr>
            <a:r>
              <a:rPr lang="en-US" sz="2400" dirty="0" smtClean="0"/>
              <a:t>Semi-developed area.</a:t>
            </a:r>
          </a:p>
          <a:p>
            <a:pPr marL="342900" indent="-342900">
              <a:buFont typeface="+mj-lt"/>
              <a:buAutoNum type="alphaUcPeriod"/>
            </a:pPr>
            <a:endParaRPr lang="en-US" sz="2400" dirty="0"/>
          </a:p>
          <a:p>
            <a:pPr marL="342900" indent="-342900">
              <a:buFont typeface="+mj-lt"/>
              <a:buAutoNum type="alphaUcPeriod"/>
            </a:pPr>
            <a:r>
              <a:rPr lang="en-US" sz="2400" dirty="0" smtClean="0"/>
              <a:t>Undeveloped and Uncultivated area</a:t>
            </a:r>
            <a:endParaRPr lang="en-US" sz="2400" dirty="0"/>
          </a:p>
        </p:txBody>
      </p:sp>
    </p:spTree>
    <p:extLst>
      <p:ext uri="{BB962C8B-B14F-4D97-AF65-F5344CB8AC3E}">
        <p14:creationId xmlns="" xmlns:p14="http://schemas.microsoft.com/office/powerpoint/2010/main" val="1570801546"/>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713" y="152400"/>
            <a:ext cx="6229589" cy="70788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sz="4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 Lucknow Road Plan</a:t>
            </a:r>
            <a:endPar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 name="Rectangle 2"/>
          <p:cNvSpPr/>
          <p:nvPr/>
        </p:nvSpPr>
        <p:spPr>
          <a:xfrm>
            <a:off x="6477001" y="240084"/>
            <a:ext cx="2514599"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3200" b="1" cap="all" dirty="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a:t>
            </a:r>
            <a:r>
              <a:rPr lang="en-US" sz="3200" b="1" cap="all" dirty="0" smtClean="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1981 </a:t>
            </a:r>
            <a:r>
              <a:rPr lang="en-US" sz="3200" b="1" cap="all" dirty="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 </a:t>
            </a:r>
            <a:r>
              <a:rPr lang="en-US" sz="3200" b="1" cap="all" dirty="0" smtClean="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2001]</a:t>
            </a:r>
            <a:endParaRPr lang="en-US" sz="3200" b="1" cap="all" dirty="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endParaRPr>
          </a:p>
        </p:txBody>
      </p:sp>
      <p:sp>
        <p:nvSpPr>
          <p:cNvPr id="4" name="TextBox 3"/>
          <p:cNvSpPr txBox="1"/>
          <p:nvPr/>
        </p:nvSpPr>
        <p:spPr>
          <a:xfrm>
            <a:off x="194422" y="1219200"/>
            <a:ext cx="8797178" cy="830997"/>
          </a:xfrm>
          <a:prstGeom prst="rect">
            <a:avLst/>
          </a:prstGeom>
          <a:noFill/>
        </p:spPr>
        <p:txBody>
          <a:bodyPr wrap="square" rtlCol="0">
            <a:spAutoFit/>
          </a:bodyPr>
          <a:lstStyle/>
          <a:p>
            <a:pPr marL="342900" indent="-342900">
              <a:buFont typeface="Wingdings" pitchFamily="2" charset="2"/>
              <a:buChar char="q"/>
            </a:pPr>
            <a:r>
              <a:rPr lang="en-US" sz="2400" b="1" dirty="0" smtClean="0">
                <a:latin typeface="+mj-lt"/>
              </a:rPr>
              <a:t>As per This plan  roads are classified for the purpose of transport planning into 3 categories </a:t>
            </a:r>
          </a:p>
        </p:txBody>
      </p:sp>
      <p:sp>
        <p:nvSpPr>
          <p:cNvPr id="5" name="Rectangle 4"/>
          <p:cNvSpPr/>
          <p:nvPr/>
        </p:nvSpPr>
        <p:spPr>
          <a:xfrm>
            <a:off x="-27709" y="2313709"/>
            <a:ext cx="4529978" cy="1618151"/>
          </a:xfrm>
          <a:prstGeom prst="rect">
            <a:avLst/>
          </a:prstGeom>
          <a:noFill/>
        </p:spPr>
        <p:txBody>
          <a:bodyPr wrap="square" lIns="91440" tIns="45720" rIns="91440" bIns="45720">
            <a:spAutoFit/>
          </a:bodyPr>
          <a:lstStyle/>
          <a:p>
            <a:pPr marL="514350" indent="-514350">
              <a:buFont typeface="+mj-lt"/>
              <a:buAutoNum type="arabicParenR"/>
            </a:pPr>
            <a:r>
              <a:rPr lang="en-US" sz="32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Rounded MT Bold" pitchFamily="34" charset="0"/>
              </a:rPr>
              <a:t>Primary system </a:t>
            </a:r>
          </a:p>
          <a:p>
            <a:pPr marL="514350" indent="-514350">
              <a:buFont typeface="+mj-lt"/>
              <a:buAutoNum type="arabicParenR"/>
            </a:pPr>
            <a:r>
              <a:rPr lang="en-US" sz="32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Rounded MT Bold" pitchFamily="34" charset="0"/>
              </a:rPr>
              <a:t>Secondary system</a:t>
            </a:r>
          </a:p>
          <a:p>
            <a:pPr marL="514350" indent="-514350">
              <a:buFont typeface="+mj-lt"/>
              <a:buAutoNum type="arabicParenR"/>
            </a:pPr>
            <a:r>
              <a:rPr lang="en-US" sz="32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Rounded MT Bold" pitchFamily="34" charset="0"/>
              </a:rPr>
              <a:t>Tertiary system</a:t>
            </a:r>
            <a:endParaRPr lang="en-US" sz="32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Rounded MT Bold" pitchFamily="34" charset="0"/>
            </a:endParaRPr>
          </a:p>
        </p:txBody>
      </p:sp>
      <p:sp>
        <p:nvSpPr>
          <p:cNvPr id="8" name="TextBox 7"/>
          <p:cNvSpPr txBox="1"/>
          <p:nvPr/>
        </p:nvSpPr>
        <p:spPr>
          <a:xfrm>
            <a:off x="4343400" y="2418163"/>
            <a:ext cx="4800600" cy="1409241"/>
          </a:xfrm>
          <a:prstGeom prst="rect">
            <a:avLst/>
          </a:prstGeom>
          <a:noFill/>
        </p:spPr>
        <p:txBody>
          <a:bodyPr wrap="square" rtlCol="0">
            <a:spAutoFit/>
          </a:bodyPr>
          <a:lstStyle/>
          <a:p>
            <a:r>
              <a:rPr lang="en-US" sz="2800" dirty="0" smtClean="0"/>
              <a:t>A) Expressway      B)  NH</a:t>
            </a:r>
          </a:p>
          <a:p>
            <a:r>
              <a:rPr lang="en-US" sz="2800" dirty="0" smtClean="0"/>
              <a:t>A) SH                      B)  MDR</a:t>
            </a:r>
          </a:p>
          <a:p>
            <a:r>
              <a:rPr lang="en-US" sz="2800" dirty="0" smtClean="0"/>
              <a:t>A) ODR                   B)  VR</a:t>
            </a:r>
            <a:endParaRPr lang="en-US" sz="2800" dirty="0"/>
          </a:p>
        </p:txBody>
      </p:sp>
    </p:spTree>
    <p:extLst>
      <p:ext uri="{BB962C8B-B14F-4D97-AF65-F5344CB8AC3E}">
        <p14:creationId xmlns="" xmlns:p14="http://schemas.microsoft.com/office/powerpoint/2010/main" val="3742797795"/>
      </p:ext>
    </p:extLst>
  </p:cSld>
  <p:clrMapOvr>
    <a:masterClrMapping/>
  </p:clrMapOvr>
  <mc:AlternateContent xmlns:mc="http://schemas.openxmlformats.org/markup-compatibility/2006">
    <mc:Choice xmlns="" xmlns:p14="http://schemas.microsoft.com/office/powerpoint/2010/main" Requires="p14">
      <p:transition spd="slow" p14:dur="2500">
        <p:checker dir="vert"/>
      </p:transition>
    </mc:Choice>
    <mc:Fallback>
      <p:transition spd="slow">
        <p:checker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143000"/>
            <a:ext cx="9116291" cy="5324535"/>
          </a:xfrm>
          <a:prstGeom prst="rect">
            <a:avLst/>
          </a:prstGeom>
        </p:spPr>
        <p:txBody>
          <a:bodyPr wrap="square">
            <a:spAutoFit/>
          </a:bodyPr>
          <a:lstStyle/>
          <a:p>
            <a:pPr marL="342900" indent="-342900" fontAlgn="base">
              <a:buAutoNum type="arabicPeriod"/>
            </a:pPr>
            <a:r>
              <a:rPr lang="en-US" sz="2000" dirty="0" smtClean="0"/>
              <a:t>Door </a:t>
            </a:r>
            <a:r>
              <a:rPr lang="en-US" sz="2000" dirty="0"/>
              <a:t>to door service: road transport provides door to door service. It can collect and transport the goods from seller’s ware house and deliver it right at the door step of the buyer. </a:t>
            </a:r>
          </a:p>
          <a:p>
            <a:pPr fontAlgn="base"/>
            <a:r>
              <a:rPr lang="en-US" sz="2000" dirty="0"/>
              <a:t/>
            </a:r>
            <a:br>
              <a:rPr lang="en-US" sz="2000" dirty="0"/>
            </a:br>
            <a:r>
              <a:rPr lang="en-US" sz="2000" dirty="0" smtClean="0"/>
              <a:t>2.  </a:t>
            </a:r>
            <a:r>
              <a:rPr lang="en-US" sz="2000" dirty="0"/>
              <a:t>Economical for short distance: road transport is economical for short distance. Again, the loading and unloading charges are reduced due to direct transportation</a:t>
            </a:r>
            <a:r>
              <a:rPr lang="en-US" sz="2000" dirty="0" smtClean="0"/>
              <a:t>.</a:t>
            </a:r>
            <a:r>
              <a:rPr lang="en-US" sz="2000" dirty="0"/>
              <a:t/>
            </a:r>
            <a:br>
              <a:rPr lang="en-US" sz="2000" dirty="0"/>
            </a:br>
            <a:r>
              <a:rPr lang="en-US" sz="2000" dirty="0"/>
              <a:t/>
            </a:r>
            <a:br>
              <a:rPr lang="en-US" sz="2000" dirty="0"/>
            </a:br>
            <a:r>
              <a:rPr lang="en-US" sz="2000" dirty="0" smtClean="0"/>
              <a:t>3.  </a:t>
            </a:r>
            <a:r>
              <a:rPr lang="en-US" sz="2000" dirty="0"/>
              <a:t>there is less overhead cost. The cost of maintains. Again, wages paid to drivers and others is less as compare to railways again the money spend on the maintenance .</a:t>
            </a:r>
            <a:br>
              <a:rPr lang="en-US" sz="2000" dirty="0"/>
            </a:br>
            <a:r>
              <a:rPr lang="en-US" sz="2000" dirty="0"/>
              <a:t/>
            </a:r>
            <a:br>
              <a:rPr lang="en-US" sz="2000" dirty="0"/>
            </a:br>
            <a:r>
              <a:rPr lang="en-US" sz="2000" dirty="0" smtClean="0"/>
              <a:t>4</a:t>
            </a:r>
            <a:r>
              <a:rPr lang="en-US" sz="2000" dirty="0"/>
              <a:t>. </a:t>
            </a:r>
            <a:r>
              <a:rPr lang="en-US" sz="2000" dirty="0" smtClean="0"/>
              <a:t> the </a:t>
            </a:r>
            <a:r>
              <a:rPr lang="en-US" sz="2000" dirty="0"/>
              <a:t>road transport offers more flexibility then that of railways. There are no fixed Scheduled</a:t>
            </a:r>
            <a:r>
              <a:rPr lang="en-US" sz="2000" dirty="0" smtClean="0"/>
              <a:t>.</a:t>
            </a:r>
            <a:r>
              <a:rPr lang="en-US" sz="2000" dirty="0"/>
              <a:t/>
            </a:r>
            <a:br>
              <a:rPr lang="en-US" sz="2000" dirty="0"/>
            </a:br>
            <a:r>
              <a:rPr lang="en-US" sz="2000" dirty="0"/>
              <a:t/>
            </a:r>
            <a:br>
              <a:rPr lang="en-US" sz="2000" dirty="0"/>
            </a:br>
            <a:r>
              <a:rPr lang="en-US" sz="2000" dirty="0" smtClean="0"/>
              <a:t>5.  road </a:t>
            </a:r>
            <a:r>
              <a:rPr lang="en-US" sz="2000" dirty="0"/>
              <a:t>transport requires low investment. The vehicles such as trucks and tempos cost comparatively less as compare to trains, ships and aero planes.</a:t>
            </a:r>
          </a:p>
        </p:txBody>
      </p:sp>
      <p:sp>
        <p:nvSpPr>
          <p:cNvPr id="3" name="Rectangle 2"/>
          <p:cNvSpPr/>
          <p:nvPr/>
        </p:nvSpPr>
        <p:spPr>
          <a:xfrm>
            <a:off x="34636" y="689568"/>
            <a:ext cx="2794355" cy="523220"/>
          </a:xfrm>
          <a:prstGeom prst="rect">
            <a:avLst/>
          </a:prstGeom>
        </p:spPr>
        <p:txBody>
          <a:bodyPr wrap="none">
            <a:spAutoFit/>
          </a:bodyPr>
          <a:lstStyle/>
          <a:p>
            <a:pPr marL="457200" indent="-457200" fontAlgn="base">
              <a:buFont typeface="Wingdings" pitchFamily="2" charset="2"/>
              <a:buChar char="Ø"/>
            </a:pPr>
            <a:r>
              <a:rPr lang="en-US" sz="2800" b="1" dirty="0">
                <a:latin typeface="Aharoni" pitchFamily="2" charset="-79"/>
                <a:cs typeface="Aharoni" pitchFamily="2" charset="-79"/>
              </a:rPr>
              <a:t>Advantages:</a:t>
            </a:r>
          </a:p>
        </p:txBody>
      </p:sp>
      <p:sp>
        <p:nvSpPr>
          <p:cNvPr id="4" name="Rectangle 3"/>
          <p:cNvSpPr/>
          <p:nvPr/>
        </p:nvSpPr>
        <p:spPr>
          <a:xfrm>
            <a:off x="761999" y="24035"/>
            <a:ext cx="6915675" cy="646331"/>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3600"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Advantages  and Disadvantages</a:t>
            </a:r>
            <a:endParaRPr lang="en-US" sz="3600"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 xmlns:p14="http://schemas.microsoft.com/office/powerpoint/2010/main" val="3138094821"/>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99" y="1295400"/>
            <a:ext cx="8582891" cy="4801314"/>
          </a:xfrm>
          <a:prstGeom prst="rect">
            <a:avLst/>
          </a:prstGeom>
        </p:spPr>
        <p:txBody>
          <a:bodyPr wrap="square">
            <a:spAutoFit/>
          </a:bodyPr>
          <a:lstStyle/>
          <a:p>
            <a:r>
              <a:rPr lang="en-US" dirty="0" smtClean="0"/>
              <a:t>1. Not </a:t>
            </a:r>
            <a:r>
              <a:rPr lang="en-US" dirty="0"/>
              <a:t>suitable for bulky goods: road transport is not suitable to carry bulky and heavy goods, such as heavy machinery. It also not suitable to carry items of low grades because of the cost involves in transporting such good. </a:t>
            </a:r>
            <a:br>
              <a:rPr lang="en-US" dirty="0"/>
            </a:br>
            <a:endParaRPr lang="en-US" dirty="0" smtClean="0"/>
          </a:p>
          <a:p>
            <a:r>
              <a:rPr lang="en-US" dirty="0"/>
              <a:t/>
            </a:r>
            <a:br>
              <a:rPr lang="en-US" dirty="0"/>
            </a:br>
            <a:r>
              <a:rPr lang="en-US" dirty="0" smtClean="0"/>
              <a:t>2</a:t>
            </a:r>
            <a:r>
              <a:rPr lang="en-US" dirty="0"/>
              <a:t>. Uneconomical for long distance: the road transport is not economical for long distance. If the distance is more than 1000 Kms the vehicle reached to destination after three days. </a:t>
            </a:r>
            <a:br>
              <a:rPr lang="en-US" dirty="0"/>
            </a:br>
            <a:r>
              <a:rPr lang="en-US" dirty="0"/>
              <a:t/>
            </a:r>
            <a:br>
              <a:rPr lang="en-US" dirty="0"/>
            </a:br>
            <a:r>
              <a:rPr lang="en-US" dirty="0" smtClean="0"/>
              <a:t>3</a:t>
            </a:r>
            <a:r>
              <a:rPr lang="en-US" dirty="0"/>
              <a:t>. Breakdowns and delays: because of poor conditions of Indian roads, there are often breakdowns. </a:t>
            </a:r>
            <a:br>
              <a:rPr lang="en-US" dirty="0"/>
            </a:br>
            <a:r>
              <a:rPr lang="en-US" dirty="0"/>
              <a:t/>
            </a:r>
            <a:br>
              <a:rPr lang="en-US" dirty="0"/>
            </a:br>
            <a:r>
              <a:rPr lang="en-US" dirty="0" smtClean="0"/>
              <a:t>4</a:t>
            </a:r>
            <a:r>
              <a:rPr lang="en-US" dirty="0"/>
              <a:t>. Lack of informative in rates: there is no informative in transport rates. This is because; road transport is operated by private parties. </a:t>
            </a:r>
            <a:br>
              <a:rPr lang="en-US" dirty="0"/>
            </a:br>
            <a:r>
              <a:rPr lang="en-US" dirty="0"/>
              <a:t/>
            </a:r>
            <a:br>
              <a:rPr lang="en-US" dirty="0"/>
            </a:br>
            <a:r>
              <a:rPr lang="en-US" dirty="0" smtClean="0"/>
              <a:t>5</a:t>
            </a:r>
            <a:r>
              <a:rPr lang="en-US" dirty="0"/>
              <a:t>. Limited protection to goods: road transport provides limited production to goods from rain, sun, dust and wind</a:t>
            </a:r>
            <a:r>
              <a:rPr lang="en-US" dirty="0" smtClean="0"/>
              <a:t>.</a:t>
            </a:r>
            <a:endParaRPr lang="en-US" dirty="0"/>
          </a:p>
        </p:txBody>
      </p:sp>
      <p:sp>
        <p:nvSpPr>
          <p:cNvPr id="3" name="Rectangle 2"/>
          <p:cNvSpPr/>
          <p:nvPr/>
        </p:nvSpPr>
        <p:spPr>
          <a:xfrm>
            <a:off x="381000" y="438789"/>
            <a:ext cx="3645550" cy="584775"/>
          </a:xfrm>
          <a:prstGeom prst="rect">
            <a:avLst/>
          </a:prstGeom>
        </p:spPr>
        <p:txBody>
          <a:bodyPr wrap="none">
            <a:spAutoFit/>
          </a:bodyPr>
          <a:lstStyle/>
          <a:p>
            <a:pPr marL="457200" indent="-457200" fontAlgn="base">
              <a:buFont typeface="Wingdings" pitchFamily="2" charset="2"/>
              <a:buChar char="Ø"/>
            </a:pPr>
            <a:r>
              <a:rPr lang="en-US" sz="3200" b="1" dirty="0" smtClean="0">
                <a:latin typeface="Aharoni" pitchFamily="2" charset="-79"/>
                <a:cs typeface="Aharoni" pitchFamily="2" charset="-79"/>
              </a:rPr>
              <a:t>Disadvantages</a:t>
            </a:r>
            <a:r>
              <a:rPr lang="en-US" sz="3200" b="1" dirty="0">
                <a:latin typeface="Aharoni" pitchFamily="2" charset="-79"/>
                <a:cs typeface="Aharoni" pitchFamily="2" charset="-79"/>
              </a:rPr>
              <a:t>:</a:t>
            </a:r>
          </a:p>
        </p:txBody>
      </p:sp>
    </p:spTree>
    <p:extLst>
      <p:ext uri="{BB962C8B-B14F-4D97-AF65-F5344CB8AC3E}">
        <p14:creationId xmlns="" xmlns:p14="http://schemas.microsoft.com/office/powerpoint/2010/main" val="1394582793"/>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3856" y="1898073"/>
            <a:ext cx="6657578" cy="464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44143" y="228600"/>
            <a:ext cx="6497291"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Road cross section :</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Rectangle 2"/>
          <p:cNvSpPr/>
          <p:nvPr/>
        </p:nvSpPr>
        <p:spPr>
          <a:xfrm>
            <a:off x="152400" y="1066800"/>
            <a:ext cx="4703532" cy="646331"/>
          </a:xfrm>
          <a:prstGeom prst="rect">
            <a:avLst/>
          </a:prstGeom>
          <a:noFill/>
        </p:spPr>
        <p:txBody>
          <a:bodyPr wrap="none" lIns="91440" tIns="45720" rIns="91440" bIns="45720">
            <a:spAutoFit/>
          </a:bodyPr>
          <a:lstStyle/>
          <a:p>
            <a:pPr marL="742950" indent="-742950" algn="ctr">
              <a:buFont typeface="+mj-lt"/>
              <a:buAutoNum type="arabicParenR"/>
            </a:pP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Embankment :</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 xmlns:p14="http://schemas.microsoft.com/office/powerpoint/2010/main" val="1629487297"/>
      </p:ext>
    </p:extLst>
  </p:cSld>
  <p:clrMapOvr>
    <a:masterClrMapping/>
  </p:clrMapOvr>
  <mc:AlternateContent xmlns:mc="http://schemas.openxmlformats.org/markup-compatibility/2006">
    <mc:Choice xmlns=""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57400" y="1274618"/>
            <a:ext cx="4876800" cy="52019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61947" y="57880"/>
            <a:ext cx="7039106"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High way  Pavement  Section</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 xmlns:p14="http://schemas.microsoft.com/office/powerpoint/2010/main" val="3118861444"/>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4373570" cy="707886"/>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     RAIL </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-WAYS</a:t>
            </a:r>
          </a:p>
        </p:txBody>
      </p:sp>
      <p:sp>
        <p:nvSpPr>
          <p:cNvPr id="3" name="Rectangle 2"/>
          <p:cNvSpPr/>
          <p:nvPr/>
        </p:nvSpPr>
        <p:spPr>
          <a:xfrm>
            <a:off x="228599" y="1447800"/>
            <a:ext cx="4844595" cy="584775"/>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parajita" pitchFamily="34" charset="0"/>
                <a:cs typeface="Aparajita" pitchFamily="34" charset="0"/>
              </a:rPr>
              <a:t>Categories of railway :</a:t>
            </a:r>
          </a:p>
        </p:txBody>
      </p:sp>
      <p:sp>
        <p:nvSpPr>
          <p:cNvPr id="4" name="Rectangle 3"/>
          <p:cNvSpPr/>
          <p:nvPr/>
        </p:nvSpPr>
        <p:spPr>
          <a:xfrm>
            <a:off x="228600" y="2274837"/>
            <a:ext cx="3343159" cy="1384995"/>
          </a:xfrm>
          <a:prstGeom prst="rect">
            <a:avLst/>
          </a:prstGeom>
          <a:noFill/>
        </p:spPr>
        <p:txBody>
          <a:bodyPr wrap="none" lIns="91440" tIns="45720" rIns="91440" bIns="45720">
            <a:spAutoFit/>
          </a:bodyPr>
          <a:lstStyle/>
          <a:p>
            <a:pPr marL="914400" indent="-914400">
              <a:buFont typeface="+mj-lt"/>
              <a:buAutoNum type="arabicPeriod"/>
            </a:pP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Trunk Routes</a:t>
            </a:r>
          </a:p>
          <a:p>
            <a:pPr marL="914400" indent="-914400">
              <a:buFont typeface="+mj-lt"/>
              <a:buAutoNum type="arabicPeriod"/>
            </a:pP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Main Lines</a:t>
            </a:r>
          </a:p>
          <a:p>
            <a:pPr marL="914400" indent="-914400">
              <a:buFont typeface="+mj-lt"/>
              <a:buAutoNum type="arabicPeriod"/>
            </a:pP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Branch Lines</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a:off x="228599" y="3829109"/>
            <a:ext cx="5024132" cy="5847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parajita" pitchFamily="34" charset="0"/>
                <a:cs typeface="Aparajita" pitchFamily="34" charset="0"/>
              </a:rPr>
              <a:t>Types   of   Locomotives  :</a:t>
            </a:r>
            <a:endPar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parajita" pitchFamily="34" charset="0"/>
              <a:cs typeface="Aparajita" pitchFamily="34" charset="0"/>
            </a:endParaRPr>
          </a:p>
        </p:txBody>
      </p:sp>
      <p:sp>
        <p:nvSpPr>
          <p:cNvPr id="6" name="TextBox 5"/>
          <p:cNvSpPr txBox="1"/>
          <p:nvPr/>
        </p:nvSpPr>
        <p:spPr>
          <a:xfrm>
            <a:off x="228600" y="4648200"/>
            <a:ext cx="2966731" cy="1077218"/>
          </a:xfrm>
          <a:prstGeom prst="rect">
            <a:avLst/>
          </a:prstGeom>
          <a:noFill/>
        </p:spPr>
        <p:txBody>
          <a:bodyPr wrap="square" rtlCol="0">
            <a:spAutoFit/>
          </a:bodyPr>
          <a:lstStyle/>
          <a:p>
            <a:pPr marL="342900" indent="-342900">
              <a:buFont typeface="+mj-lt"/>
              <a:buAutoNum type="arabicPeriod"/>
            </a:pPr>
            <a:r>
              <a:rPr lang="en-US" sz="3200" dirty="0" smtClean="0"/>
              <a:t>Diesel </a:t>
            </a:r>
          </a:p>
          <a:p>
            <a:pPr marL="342900" indent="-342900">
              <a:buFont typeface="+mj-lt"/>
              <a:buAutoNum type="arabicPeriod"/>
            </a:pPr>
            <a:r>
              <a:rPr lang="en-US" sz="3200" dirty="0" smtClean="0"/>
              <a:t>Electric</a:t>
            </a:r>
            <a:endParaRPr lang="en-US" sz="3200" dirty="0"/>
          </a:p>
        </p:txBody>
      </p:sp>
    </p:spTree>
    <p:extLst>
      <p:ext uri="{BB962C8B-B14F-4D97-AF65-F5344CB8AC3E}">
        <p14:creationId xmlns="" xmlns:p14="http://schemas.microsoft.com/office/powerpoint/2010/main" val="2069984934"/>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304800"/>
            <a:ext cx="6222409" cy="707886"/>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odoni MT Black" pitchFamily="18" charset="0"/>
              </a:rPr>
              <a:t>Types of railway :</a:t>
            </a:r>
            <a:endPar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odoni MT Black" pitchFamily="18" charset="0"/>
            </a:endParaRP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200" y="3276600"/>
            <a:ext cx="2578608"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6" name="Left-Right Arrow 5"/>
          <p:cNvSpPr/>
          <p:nvPr/>
        </p:nvSpPr>
        <p:spPr>
          <a:xfrm>
            <a:off x="1534626" y="1295400"/>
            <a:ext cx="5591556"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1534626" y="1385455"/>
            <a:ext cx="189018"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903754" y="1385455"/>
            <a:ext cx="189018"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235895" y="1413164"/>
            <a:ext cx="189018"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p:cNvSpPr/>
          <p:nvPr/>
        </p:nvSpPr>
        <p:spPr>
          <a:xfrm>
            <a:off x="634080" y="2604655"/>
            <a:ext cx="1828800" cy="339436"/>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SURFACE</a:t>
            </a:r>
            <a:endParaRPr lang="en-US" dirty="0"/>
          </a:p>
        </p:txBody>
      </p:sp>
      <p:sp>
        <p:nvSpPr>
          <p:cNvPr id="13" name="Round Same Side Corner Rectangle 12"/>
          <p:cNvSpPr/>
          <p:nvPr/>
        </p:nvSpPr>
        <p:spPr>
          <a:xfrm>
            <a:off x="3257106" y="2635828"/>
            <a:ext cx="2146596" cy="339436"/>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UNDERGROUND</a:t>
            </a:r>
            <a:endParaRPr lang="en-US" dirty="0"/>
          </a:p>
        </p:txBody>
      </p:sp>
      <p:sp>
        <p:nvSpPr>
          <p:cNvPr id="18" name="Round Same Side Corner Rectangle 17"/>
          <p:cNvSpPr/>
          <p:nvPr/>
        </p:nvSpPr>
        <p:spPr>
          <a:xfrm>
            <a:off x="6159204" y="2621973"/>
            <a:ext cx="1841796" cy="322118"/>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ELEVATED</a:t>
            </a:r>
            <a:endParaRPr lang="en-US" dirty="0"/>
          </a:p>
        </p:txBody>
      </p:sp>
      <p:pic>
        <p:nvPicPr>
          <p:cNvPr id="3076" name="Picture 4" descr="http://www.urbanrail.net/eu/es/alicante/mercado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64949" y="3309938"/>
            <a:ext cx="2919928"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166131" y="3368386"/>
            <a:ext cx="2762258" cy="1609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2592247640"/>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Section through railway track and foundation.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524000"/>
            <a:ext cx="8978601"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061398" y="152400"/>
            <a:ext cx="4897367" cy="923330"/>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n-US" sz="5400" b="1" dirty="0" smtClean="0">
                <a:ln w="19050">
                  <a:solidFill>
                    <a:schemeClr val="tx2">
                      <a:lumMod val="50000"/>
                    </a:schemeClr>
                  </a:solidFill>
                  <a:prstDash val="solid"/>
                </a:ln>
                <a:solidFill>
                  <a:schemeClr val="accent3"/>
                </a:solidFill>
                <a:effectLst>
                  <a:outerShdw blurRad="50000" dist="50800" dir="7500000" algn="tl">
                    <a:srgbClr val="000000">
                      <a:shade val="5000"/>
                      <a:alpha val="35000"/>
                    </a:srgbClr>
                  </a:outerShdw>
                </a:effectLst>
              </a:rPr>
              <a:t>Railway  Track</a:t>
            </a:r>
            <a:endParaRPr lang="en-US" sz="5400" b="1" dirty="0">
              <a:ln w="19050">
                <a:solidFill>
                  <a:schemeClr val="tx2">
                    <a:lumMod val="50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1413164" y="5900410"/>
            <a:ext cx="6477000" cy="523220"/>
          </a:xfrm>
          <a:prstGeom prst="rect">
            <a:avLst/>
          </a:prstGeom>
          <a:noFill/>
        </p:spPr>
        <p:txBody>
          <a:bodyPr wrap="square" rtlCol="0">
            <a:spAutoFit/>
          </a:bodyPr>
          <a:lstStyle/>
          <a:p>
            <a:r>
              <a:rPr lang="en-US" sz="2800" b="1" dirty="0" smtClean="0">
                <a:latin typeface="Arial Rounded MT Bold" pitchFamily="34" charset="0"/>
              </a:rPr>
              <a:t>Cross – section   of   Railway</a:t>
            </a:r>
            <a:endParaRPr lang="en-US" sz="2800" b="1" dirty="0">
              <a:latin typeface="Arial Rounded MT Bold" pitchFamily="34" charset="0"/>
            </a:endParaRPr>
          </a:p>
        </p:txBody>
      </p:sp>
    </p:spTree>
    <p:extLst>
      <p:ext uri="{BB962C8B-B14F-4D97-AF65-F5344CB8AC3E}">
        <p14:creationId xmlns="" xmlns:p14="http://schemas.microsoft.com/office/powerpoint/2010/main" val="3435611546"/>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0454" y="381000"/>
            <a:ext cx="8113118" cy="160043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rPr>
              <a:t>E.C.E.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w="31550" cmpd="sng">
                  <a:gradFill>
                    <a:gsLst>
                      <a:gs pos="25000">
                        <a:srgbClr val="7E97AD">
                          <a:shade val="25000"/>
                          <a:satMod val="190000"/>
                        </a:srgbClr>
                      </a:gs>
                      <a:gs pos="80000">
                        <a:srgbClr val="7E97A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t>Elements of</a:t>
            </a:r>
            <a:r>
              <a:rPr kumimoji="0" lang="en-US" sz="4400" b="1" i="0" u="none" strike="noStrike" kern="0" cap="none" spc="0" normalizeH="0" noProof="0" dirty="0" smtClean="0">
                <a:ln w="31550" cmpd="sng">
                  <a:gradFill>
                    <a:gsLst>
                      <a:gs pos="25000">
                        <a:srgbClr val="7E97AD">
                          <a:shade val="25000"/>
                          <a:satMod val="190000"/>
                        </a:srgbClr>
                      </a:gs>
                      <a:gs pos="80000">
                        <a:srgbClr val="7E97A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t> Civil</a:t>
            </a:r>
            <a:r>
              <a:rPr kumimoji="0" lang="en-US" sz="4400" b="1" i="0" u="none" strike="noStrike" kern="0" cap="none" spc="0" normalizeH="0" baseline="0" noProof="0" dirty="0" smtClean="0">
                <a:ln w="31550" cmpd="sng">
                  <a:gradFill>
                    <a:gsLst>
                      <a:gs pos="25000">
                        <a:srgbClr val="7E97AD">
                          <a:shade val="25000"/>
                          <a:satMod val="190000"/>
                        </a:srgbClr>
                      </a:gs>
                      <a:gs pos="80000">
                        <a:srgbClr val="7E97A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t> Engineering</a:t>
            </a:r>
            <a:endParaRPr kumimoji="0" lang="en-US" sz="4400" b="1" i="0" u="none" strike="noStrike" kern="0" cap="none" spc="0" normalizeH="0" baseline="0" noProof="0" dirty="0">
              <a:ln w="31550" cmpd="sng">
                <a:gradFill>
                  <a:gsLst>
                    <a:gs pos="25000">
                      <a:srgbClr val="7E97AD">
                        <a:shade val="25000"/>
                        <a:satMod val="190000"/>
                      </a:srgbClr>
                    </a:gs>
                    <a:gs pos="80000">
                      <a:srgbClr val="7E97A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endParaRPr>
          </a:p>
        </p:txBody>
      </p:sp>
      <p:sp>
        <p:nvSpPr>
          <p:cNvPr id="6" name="Rectangle 5"/>
          <p:cNvSpPr/>
          <p:nvPr/>
        </p:nvSpPr>
        <p:spPr>
          <a:xfrm>
            <a:off x="320343" y="2970209"/>
            <a:ext cx="2182008" cy="646331"/>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w="1905"/>
                <a:gradFill>
                  <a:gsLst>
                    <a:gs pos="0">
                      <a:srgbClr val="9D936F">
                        <a:shade val="20000"/>
                        <a:satMod val="200000"/>
                      </a:srgbClr>
                    </a:gs>
                    <a:gs pos="78000">
                      <a:srgbClr val="9D936F">
                        <a:tint val="90000"/>
                        <a:shade val="89000"/>
                        <a:satMod val="220000"/>
                      </a:srgbClr>
                    </a:gs>
                    <a:gs pos="100000">
                      <a:srgbClr val="9D936F">
                        <a:tint val="12000"/>
                        <a:satMod val="255000"/>
                      </a:srgbClr>
                    </a:gs>
                  </a:gsLst>
                  <a:lin ang="5400000"/>
                </a:gradFill>
                <a:effectLst>
                  <a:innerShdw blurRad="69850" dist="43180" dir="5400000">
                    <a:srgbClr val="000000">
                      <a:alpha val="65000"/>
                    </a:srgbClr>
                  </a:innerShdw>
                </a:effectLst>
                <a:uLnTx/>
                <a:uFillTx/>
              </a:rPr>
              <a:t>SUBJECT :</a:t>
            </a:r>
            <a:endParaRPr kumimoji="0" lang="en-US" sz="3600" b="1" i="0" u="none" strike="noStrike" kern="0" cap="none" spc="0" normalizeH="0" baseline="0" noProof="0" dirty="0">
              <a:ln w="1905"/>
              <a:gradFill>
                <a:gsLst>
                  <a:gs pos="0">
                    <a:srgbClr val="9D936F">
                      <a:shade val="20000"/>
                      <a:satMod val="200000"/>
                    </a:srgbClr>
                  </a:gs>
                  <a:gs pos="78000">
                    <a:srgbClr val="9D936F">
                      <a:tint val="90000"/>
                      <a:shade val="89000"/>
                      <a:satMod val="220000"/>
                    </a:srgbClr>
                  </a:gs>
                  <a:gs pos="100000">
                    <a:srgbClr val="9D936F">
                      <a:tint val="12000"/>
                      <a:satMod val="255000"/>
                    </a:srgbClr>
                  </a:gs>
                </a:gsLst>
                <a:lin ang="5400000"/>
              </a:gradFill>
              <a:effectLst>
                <a:innerShdw blurRad="69850" dist="43180" dir="5400000">
                  <a:srgbClr val="000000">
                    <a:alpha val="65000"/>
                  </a:srgbClr>
                </a:innerShdw>
              </a:effectLst>
              <a:uLnTx/>
              <a:uFillTx/>
            </a:endParaRPr>
          </a:p>
        </p:txBody>
      </p:sp>
      <p:sp>
        <p:nvSpPr>
          <p:cNvPr id="7" name="Rectangle 6"/>
          <p:cNvSpPr/>
          <p:nvPr/>
        </p:nvSpPr>
        <p:spPr>
          <a:xfrm>
            <a:off x="2760613" y="2970209"/>
            <a:ext cx="4612160" cy="120032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all" spc="0" normalizeH="0" baseline="0" noProof="0" dirty="0" smtClean="0">
                <a:ln w="0"/>
                <a:gradFill flip="none">
                  <a:gsLst>
                    <a:gs pos="0">
                      <a:srgbClr val="7E97AD">
                        <a:tint val="75000"/>
                        <a:shade val="75000"/>
                        <a:satMod val="170000"/>
                      </a:srgbClr>
                    </a:gs>
                    <a:gs pos="49000">
                      <a:srgbClr val="7E97AD">
                        <a:tint val="88000"/>
                        <a:shade val="65000"/>
                        <a:satMod val="172000"/>
                      </a:srgbClr>
                    </a:gs>
                    <a:gs pos="50000">
                      <a:srgbClr val="7E97AD">
                        <a:shade val="65000"/>
                        <a:satMod val="130000"/>
                      </a:srgbClr>
                    </a:gs>
                    <a:gs pos="92000">
                      <a:srgbClr val="7E97AD">
                        <a:shade val="50000"/>
                        <a:satMod val="120000"/>
                      </a:srgbClr>
                    </a:gs>
                    <a:gs pos="100000">
                      <a:srgbClr val="7E97AD">
                        <a:shade val="48000"/>
                        <a:satMod val="120000"/>
                      </a:srgbClr>
                    </a:gs>
                  </a:gsLst>
                  <a:lin ang="5400000"/>
                </a:gradFill>
                <a:effectLst>
                  <a:reflection blurRad="12700" stA="50000" endPos="50000" dist="5000" dir="5400000" sy="-100000" rotWithShape="0"/>
                </a:effectLst>
                <a:uLnTx/>
                <a:uFillTx/>
              </a:rPr>
              <a:t>Transportation</a:t>
            </a:r>
            <a:r>
              <a:rPr kumimoji="0" lang="en-US" sz="3600" b="1" i="0" u="none" strike="noStrike" kern="0" cap="all" spc="0" normalizeH="0" noProof="0" dirty="0" smtClean="0">
                <a:ln w="0"/>
                <a:gradFill flip="none">
                  <a:gsLst>
                    <a:gs pos="0">
                      <a:srgbClr val="7E97AD">
                        <a:tint val="75000"/>
                        <a:shade val="75000"/>
                        <a:satMod val="170000"/>
                      </a:srgbClr>
                    </a:gs>
                    <a:gs pos="49000">
                      <a:srgbClr val="7E97AD">
                        <a:tint val="88000"/>
                        <a:shade val="65000"/>
                        <a:satMod val="172000"/>
                      </a:srgbClr>
                    </a:gs>
                    <a:gs pos="50000">
                      <a:srgbClr val="7E97AD">
                        <a:shade val="65000"/>
                        <a:satMod val="130000"/>
                      </a:srgbClr>
                    </a:gs>
                    <a:gs pos="92000">
                      <a:srgbClr val="7E97AD">
                        <a:shade val="50000"/>
                        <a:satMod val="120000"/>
                      </a:srgbClr>
                    </a:gs>
                    <a:gs pos="100000">
                      <a:srgbClr val="7E97AD">
                        <a:shade val="48000"/>
                        <a:satMod val="120000"/>
                      </a:srgbClr>
                    </a:gs>
                  </a:gsLst>
                  <a:lin ang="5400000"/>
                </a:gradFill>
                <a:effectLst>
                  <a:reflection blurRad="12700" stA="50000" endPos="50000" dist="5000" dir="5400000" sy="-100000" rotWithShape="0"/>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cap="all" dirty="0" smtClean="0">
                <a:ln w="0"/>
                <a:gradFill flip="none">
                  <a:gsLst>
                    <a:gs pos="0">
                      <a:srgbClr val="7E97AD">
                        <a:tint val="75000"/>
                        <a:shade val="75000"/>
                        <a:satMod val="170000"/>
                      </a:srgbClr>
                    </a:gs>
                    <a:gs pos="49000">
                      <a:srgbClr val="7E97AD">
                        <a:tint val="88000"/>
                        <a:shade val="65000"/>
                        <a:satMod val="172000"/>
                      </a:srgbClr>
                    </a:gs>
                    <a:gs pos="50000">
                      <a:srgbClr val="7E97AD">
                        <a:shade val="65000"/>
                        <a:satMod val="130000"/>
                      </a:srgbClr>
                    </a:gs>
                    <a:gs pos="92000">
                      <a:srgbClr val="7E97AD">
                        <a:shade val="50000"/>
                        <a:satMod val="120000"/>
                      </a:srgbClr>
                    </a:gs>
                    <a:gs pos="100000">
                      <a:srgbClr val="7E97AD">
                        <a:shade val="48000"/>
                        <a:satMod val="120000"/>
                      </a:srgbClr>
                    </a:gs>
                  </a:gsLst>
                  <a:lin ang="5400000"/>
                </a:gradFill>
                <a:effectLst>
                  <a:reflection blurRad="12700" stA="50000" endPos="50000" dist="5000" dir="5400000" sy="-100000" rotWithShape="0"/>
                </a:effectLst>
              </a:rPr>
              <a:t>engineering</a:t>
            </a:r>
            <a:endParaRPr lang="en-US" sz="3600" b="1" kern="0" cap="all" baseline="0" dirty="0">
              <a:ln w="0"/>
              <a:gradFill flip="none">
                <a:gsLst>
                  <a:gs pos="0">
                    <a:srgbClr val="7E97AD">
                      <a:tint val="75000"/>
                      <a:shade val="75000"/>
                      <a:satMod val="170000"/>
                    </a:srgbClr>
                  </a:gs>
                  <a:gs pos="49000">
                    <a:srgbClr val="7E97AD">
                      <a:tint val="88000"/>
                      <a:shade val="65000"/>
                      <a:satMod val="172000"/>
                    </a:srgbClr>
                  </a:gs>
                  <a:gs pos="50000">
                    <a:srgbClr val="7E97AD">
                      <a:shade val="65000"/>
                      <a:satMod val="130000"/>
                    </a:srgbClr>
                  </a:gs>
                  <a:gs pos="92000">
                    <a:srgbClr val="7E97AD">
                      <a:shade val="50000"/>
                      <a:satMod val="120000"/>
                    </a:srgbClr>
                  </a:gs>
                  <a:gs pos="100000">
                    <a:srgbClr val="7E97AD">
                      <a:shade val="48000"/>
                      <a:satMod val="120000"/>
                    </a:srgbClr>
                  </a:gs>
                </a:gsLst>
                <a:lin ang="5400000"/>
              </a:gradFill>
              <a:effectLst>
                <a:reflection blurRad="12700" stA="50000" endPos="50000" dist="5000" dir="5400000" sy="-100000" rotWithShape="0"/>
              </a:effectLst>
            </a:endParaRPr>
          </a:p>
        </p:txBody>
      </p:sp>
    </p:spTree>
    <p:extLst>
      <p:ext uri="{BB962C8B-B14F-4D97-AF65-F5344CB8AC3E}">
        <p14:creationId xmlns="" xmlns:p14="http://schemas.microsoft.com/office/powerpoint/2010/main" val="2882921254"/>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par>
                                <p:cTn id="8" presetID="21"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8)">
                                      <p:cBhvr>
                                        <p:cTn id="10" dur="2000"/>
                                        <p:tgtEl>
                                          <p:spTgt spid="6"/>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8)">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1731818"/>
            <a:ext cx="6781800" cy="3843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2" name="Rectangle 1"/>
          <p:cNvSpPr/>
          <p:nvPr/>
        </p:nvSpPr>
        <p:spPr>
          <a:xfrm>
            <a:off x="304800" y="228600"/>
            <a:ext cx="5988114"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Types  of  Gauge  :</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 xmlns:p14="http://schemas.microsoft.com/office/powerpoint/2010/main" val="3019472519"/>
      </p:ext>
    </p:extLst>
  </p:cSld>
  <p:clrMapOvr>
    <a:masterClrMapping/>
  </p:clrMapOvr>
  <mc:AlternateContent xmlns:mc="http://schemas.openxmlformats.org/markup-compatibility/2006">
    <mc:Choice xmlns=""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52400"/>
            <a:ext cx="7239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36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Advantages  and Disadvantages</a:t>
            </a:r>
          </a:p>
        </p:txBody>
      </p:sp>
      <p:sp>
        <p:nvSpPr>
          <p:cNvPr id="3" name="Rectangle 2"/>
          <p:cNvSpPr/>
          <p:nvPr/>
        </p:nvSpPr>
        <p:spPr>
          <a:xfrm>
            <a:off x="128853" y="1066800"/>
            <a:ext cx="3409908" cy="646331"/>
          </a:xfrm>
          <a:prstGeom prst="rect">
            <a:avLst/>
          </a:prstGeom>
        </p:spPr>
        <p:txBody>
          <a:bodyPr wrap="none">
            <a:spAutoFit/>
          </a:bodyPr>
          <a:lstStyle/>
          <a:p>
            <a:pPr marL="457200" indent="-457200" fontAlgn="base">
              <a:buFont typeface="Wingdings" pitchFamily="2" charset="2"/>
              <a:buChar char="Ø"/>
            </a:pPr>
            <a:r>
              <a:rPr lang="en-US" sz="3600" b="1" dirty="0">
                <a:latin typeface="Aharoni" pitchFamily="2" charset="-79"/>
                <a:cs typeface="Aharoni" pitchFamily="2" charset="-79"/>
              </a:rPr>
              <a:t>Advantages:</a:t>
            </a:r>
          </a:p>
        </p:txBody>
      </p:sp>
      <p:sp>
        <p:nvSpPr>
          <p:cNvPr id="4" name="Rectangle 3"/>
          <p:cNvSpPr/>
          <p:nvPr/>
        </p:nvSpPr>
        <p:spPr>
          <a:xfrm>
            <a:off x="0" y="1713131"/>
            <a:ext cx="9144000" cy="4247317"/>
          </a:xfrm>
          <a:prstGeom prst="rect">
            <a:avLst/>
          </a:prstGeom>
        </p:spPr>
        <p:txBody>
          <a:bodyPr wrap="square">
            <a:spAutoFit/>
          </a:bodyPr>
          <a:lstStyle/>
          <a:p>
            <a:pPr marL="400050" indent="-400050">
              <a:buAutoNum type="romanLcPeriod"/>
            </a:pPr>
            <a:r>
              <a:rPr lang="en-US" dirty="0" smtClean="0"/>
              <a:t>It </a:t>
            </a:r>
            <a:r>
              <a:rPr lang="en-US" dirty="0"/>
              <a:t>facilitate long distance travel and transport of bulky goods which are not easily transported through motor vehicles</a:t>
            </a:r>
            <a:r>
              <a:rPr lang="en-US" dirty="0" smtClean="0"/>
              <a:t>.</a:t>
            </a:r>
          </a:p>
          <a:p>
            <a:pPr marL="400050" indent="-400050">
              <a:buAutoNum type="romanLcPeriod"/>
            </a:pPr>
            <a:endParaRPr lang="en-US" dirty="0"/>
          </a:p>
          <a:p>
            <a:r>
              <a:rPr lang="en-US" dirty="0"/>
              <a:t>ii. </a:t>
            </a:r>
            <a:r>
              <a:rPr lang="en-US" dirty="0" smtClean="0"/>
              <a:t>  It </a:t>
            </a:r>
            <a:r>
              <a:rPr lang="en-US" dirty="0"/>
              <a:t>is a quick and more regular form of transport because it helps in the transportation of goods with speed and certainty</a:t>
            </a:r>
            <a:r>
              <a:rPr lang="en-US" dirty="0" smtClean="0"/>
              <a:t>.</a:t>
            </a:r>
          </a:p>
          <a:p>
            <a:endParaRPr lang="en-US" dirty="0"/>
          </a:p>
          <a:p>
            <a:r>
              <a:rPr lang="en-US" dirty="0"/>
              <a:t>iii. </a:t>
            </a:r>
            <a:r>
              <a:rPr lang="en-US" dirty="0" smtClean="0"/>
              <a:t>  It </a:t>
            </a:r>
            <a:r>
              <a:rPr lang="en-US" dirty="0"/>
              <a:t>helps in the industrialization process of a country by easy transportation of coal and raw-materials at a cheaper rate</a:t>
            </a:r>
            <a:r>
              <a:rPr lang="en-US" dirty="0" smtClean="0"/>
              <a:t>.</a:t>
            </a:r>
          </a:p>
          <a:p>
            <a:endParaRPr lang="en-US" dirty="0"/>
          </a:p>
          <a:p>
            <a:r>
              <a:rPr lang="en-US" dirty="0"/>
              <a:t>iv. </a:t>
            </a:r>
            <a:r>
              <a:rPr lang="en-US" dirty="0" smtClean="0"/>
              <a:t>  It </a:t>
            </a:r>
            <a:r>
              <a:rPr lang="en-US" dirty="0"/>
              <a:t>helps in the quick movement of goods from one place to another at the time of emergencies like famines and scarcity</a:t>
            </a:r>
            <a:r>
              <a:rPr lang="en-US" dirty="0" smtClean="0"/>
              <a:t>.</a:t>
            </a:r>
          </a:p>
          <a:p>
            <a:endParaRPr lang="en-US" dirty="0"/>
          </a:p>
          <a:p>
            <a:r>
              <a:rPr lang="en-US" dirty="0"/>
              <a:t>v</a:t>
            </a:r>
            <a:r>
              <a:rPr lang="en-US" dirty="0" smtClean="0"/>
              <a:t>.   </a:t>
            </a:r>
            <a:r>
              <a:rPr lang="en-US" dirty="0"/>
              <a:t>It encourages mobility of </a:t>
            </a:r>
            <a:r>
              <a:rPr lang="en-US" dirty="0" smtClean="0"/>
              <a:t>labor </a:t>
            </a:r>
            <a:r>
              <a:rPr lang="en-US" dirty="0"/>
              <a:t>ad thereby provides a great scope for employment.</a:t>
            </a:r>
          </a:p>
          <a:p>
            <a:r>
              <a:rPr lang="en-US" dirty="0"/>
              <a:t>vi. Railway is the safest form of transport. The chances of accidents and breakdown of railways are minimum as compared to other modes of transport</a:t>
            </a:r>
            <a:r>
              <a:rPr lang="en-US" dirty="0" smtClean="0"/>
              <a:t>.</a:t>
            </a:r>
            <a:endParaRPr lang="en-US" dirty="0"/>
          </a:p>
        </p:txBody>
      </p:sp>
    </p:spTree>
    <p:extLst>
      <p:ext uri="{BB962C8B-B14F-4D97-AF65-F5344CB8AC3E}">
        <p14:creationId xmlns="" xmlns:p14="http://schemas.microsoft.com/office/powerpoint/2010/main" val="1676882023"/>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52400"/>
            <a:ext cx="4029075" cy="1017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927" y="914400"/>
            <a:ext cx="9144000" cy="5632311"/>
          </a:xfrm>
          <a:prstGeom prst="rect">
            <a:avLst/>
          </a:prstGeom>
        </p:spPr>
        <p:txBody>
          <a:bodyPr wrap="square">
            <a:spAutoFit/>
          </a:bodyPr>
          <a:lstStyle/>
          <a:p>
            <a:pPr marL="400050" indent="-400050">
              <a:buAutoNum type="romanLcPeriod"/>
            </a:pPr>
            <a:r>
              <a:rPr lang="en-US" dirty="0" smtClean="0"/>
              <a:t>The </a:t>
            </a:r>
            <a:r>
              <a:rPr lang="en-US" dirty="0"/>
              <a:t>railway requires a large investment of capital. The cost of construction, maintenance and overhead expenses are very high as compared to other modes of transport. Moreover, the investments are specific and immobile. </a:t>
            </a:r>
          </a:p>
          <a:p>
            <a:pPr marL="400050" indent="-400050">
              <a:buAutoNum type="romanLcPeriod"/>
            </a:pPr>
            <a:endParaRPr lang="en-US" dirty="0"/>
          </a:p>
          <a:p>
            <a:r>
              <a:rPr lang="en-US" dirty="0"/>
              <a:t>ii. </a:t>
            </a:r>
            <a:r>
              <a:rPr lang="en-US" dirty="0" smtClean="0"/>
              <a:t> Another </a:t>
            </a:r>
            <a:r>
              <a:rPr lang="en-US" dirty="0"/>
              <a:t>disadvantages of railway transport is its inflexibility. It routes and timings cannot be adjusted to individual requirements</a:t>
            </a:r>
            <a:r>
              <a:rPr lang="en-US" dirty="0" smtClean="0"/>
              <a:t>.</a:t>
            </a:r>
          </a:p>
          <a:p>
            <a:endParaRPr lang="en-US" dirty="0"/>
          </a:p>
          <a:p>
            <a:r>
              <a:rPr lang="en-US" dirty="0"/>
              <a:t>iii. </a:t>
            </a:r>
            <a:r>
              <a:rPr lang="en-US" dirty="0" smtClean="0"/>
              <a:t> Rail </a:t>
            </a:r>
            <a:r>
              <a:rPr lang="en-US" dirty="0"/>
              <a:t>transport cannot provide door to door service as it is tied to a particular track. Intermediate loading or unloading involves greater cost, more wear and tear and wastage of time</a:t>
            </a:r>
            <a:r>
              <a:rPr lang="en-US" dirty="0" smtClean="0"/>
              <a:t>.</a:t>
            </a:r>
          </a:p>
          <a:p>
            <a:endParaRPr lang="en-US" dirty="0"/>
          </a:p>
          <a:p>
            <a:r>
              <a:rPr lang="en-US" dirty="0"/>
              <a:t>iv. </a:t>
            </a:r>
            <a:r>
              <a:rPr lang="en-US" dirty="0" smtClean="0"/>
              <a:t>  As </a:t>
            </a:r>
            <a:r>
              <a:rPr lang="en-US" dirty="0"/>
              <a:t>railways require huge capital outlay, they may give rise to monopolies and work against public interest at large. </a:t>
            </a:r>
            <a:endParaRPr lang="en-US" dirty="0" smtClean="0"/>
          </a:p>
          <a:p>
            <a:endParaRPr lang="en-US" dirty="0"/>
          </a:p>
          <a:p>
            <a:r>
              <a:rPr lang="en-US" dirty="0"/>
              <a:t>v. </a:t>
            </a:r>
            <a:r>
              <a:rPr lang="en-US" dirty="0" smtClean="0"/>
              <a:t>  Railway </a:t>
            </a:r>
            <a:r>
              <a:rPr lang="en-US" dirty="0"/>
              <a:t>transport is unsuitable and uneconomical for short distances and small traffic of goods</a:t>
            </a:r>
            <a:r>
              <a:rPr lang="en-US" dirty="0" smtClean="0"/>
              <a:t>.</a:t>
            </a:r>
          </a:p>
          <a:p>
            <a:endParaRPr lang="en-US" dirty="0"/>
          </a:p>
          <a:p>
            <a:r>
              <a:rPr lang="en-US" dirty="0"/>
              <a:t>vi. </a:t>
            </a:r>
            <a:r>
              <a:rPr lang="en-US" dirty="0" smtClean="0"/>
              <a:t>  It </a:t>
            </a:r>
            <a:r>
              <a:rPr lang="en-US" dirty="0"/>
              <a:t>involves much time and labour in booking and taking delivery of goods through railways ascompared to motor transport</a:t>
            </a:r>
            <a:r>
              <a:rPr lang="en-US" dirty="0" smtClean="0"/>
              <a:t>.</a:t>
            </a:r>
          </a:p>
          <a:p>
            <a:endParaRPr lang="en-US" dirty="0"/>
          </a:p>
        </p:txBody>
      </p:sp>
    </p:spTree>
    <p:extLst>
      <p:ext uri="{BB962C8B-B14F-4D97-AF65-F5344CB8AC3E}">
        <p14:creationId xmlns="" xmlns:p14="http://schemas.microsoft.com/office/powerpoint/2010/main" val="3561651255"/>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154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DC5924">
                      <a:satMod val="175000"/>
                      <a:alpha val="40000"/>
                    </a:srgbClr>
                  </a:glow>
                  <a:outerShdw blurRad="50800" algn="tl" rotWithShape="0">
                    <a:srgbClr val="000000"/>
                  </a:outerShdw>
                </a:effectLst>
              </a:rPr>
              <a:t>Water Surface Transportation:</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DC5924">
                    <a:satMod val="175000"/>
                    <a:alpha val="40000"/>
                  </a:srgbClr>
                </a:glow>
                <a:outerShdw blurRad="50800" algn="tl" rotWithShape="0">
                  <a:srgbClr val="000000"/>
                </a:outerShdw>
              </a:effectLst>
            </a:endParaRPr>
          </a:p>
        </p:txBody>
      </p:sp>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92068" y="3355829"/>
            <a:ext cx="3921512" cy="2009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6200" y="3335047"/>
            <a:ext cx="4084909" cy="2009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4" name="TextBox 3"/>
          <p:cNvSpPr txBox="1"/>
          <p:nvPr/>
        </p:nvSpPr>
        <p:spPr>
          <a:xfrm>
            <a:off x="942109" y="1302329"/>
            <a:ext cx="7135091" cy="523220"/>
          </a:xfrm>
          <a:prstGeom prst="rect">
            <a:avLst/>
          </a:prstGeom>
          <a:noFill/>
        </p:spPr>
        <p:txBody>
          <a:bodyPr wrap="square" rtlCol="0">
            <a:spAutoFit/>
          </a:bodyPr>
          <a:lstStyle/>
          <a:p>
            <a:r>
              <a:rPr lang="en-US" sz="2800" dirty="0" smtClean="0"/>
              <a:t>It  is divided into  following  2  categories</a:t>
            </a:r>
            <a:endParaRPr lang="en-US" sz="2800" dirty="0"/>
          </a:p>
        </p:txBody>
      </p:sp>
      <p:sp>
        <p:nvSpPr>
          <p:cNvPr id="5" name="Left-Right Arrow 4"/>
          <p:cNvSpPr/>
          <p:nvPr/>
        </p:nvSpPr>
        <p:spPr>
          <a:xfrm>
            <a:off x="2438400" y="1825549"/>
            <a:ext cx="4170556" cy="1159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2398839" y="1883510"/>
            <a:ext cx="197973" cy="833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6467315" y="1883511"/>
            <a:ext cx="208156" cy="833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900054" y="1673715"/>
            <a:ext cx="1219200" cy="1518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348" y="2757919"/>
            <a:ext cx="5120346" cy="461665"/>
          </a:xfrm>
          <a:prstGeom prst="rect">
            <a:avLst/>
          </a:prstGeom>
          <a:noFill/>
        </p:spPr>
        <p:txBody>
          <a:bodyPr wrap="square" rtlCol="0">
            <a:spAutoFit/>
          </a:bodyPr>
          <a:lstStyle/>
          <a:p>
            <a:r>
              <a:rPr lang="en-US" sz="2400" dirty="0" smtClean="0">
                <a:latin typeface="Aharoni" pitchFamily="2" charset="-79"/>
                <a:cs typeface="Aharoni" pitchFamily="2" charset="-79"/>
              </a:rPr>
              <a:t>Inland Water Transportation</a:t>
            </a:r>
            <a:endParaRPr lang="en-US" sz="2400" dirty="0">
              <a:latin typeface="Aharoni" pitchFamily="2" charset="-79"/>
              <a:cs typeface="Aharoni" pitchFamily="2" charset="-79"/>
            </a:endParaRPr>
          </a:p>
        </p:txBody>
      </p:sp>
      <p:sp>
        <p:nvSpPr>
          <p:cNvPr id="8" name="Rectangle 7"/>
          <p:cNvSpPr/>
          <p:nvPr/>
        </p:nvSpPr>
        <p:spPr>
          <a:xfrm>
            <a:off x="4687006" y="2770294"/>
            <a:ext cx="4331635" cy="461665"/>
          </a:xfrm>
          <a:prstGeom prst="rect">
            <a:avLst/>
          </a:prstGeom>
        </p:spPr>
        <p:txBody>
          <a:bodyPr wrap="none">
            <a:spAutoFit/>
          </a:bodyPr>
          <a:lstStyle/>
          <a:p>
            <a:r>
              <a:rPr lang="en-US" sz="2400" dirty="0" smtClean="0">
                <a:latin typeface="Aharoni" pitchFamily="2" charset="-79"/>
                <a:cs typeface="Aharoni" pitchFamily="2" charset="-79"/>
              </a:rPr>
              <a:t>Ocean Water Transportation</a:t>
            </a:r>
            <a:endParaRPr lang="en-US" sz="2400" dirty="0">
              <a:latin typeface="Aharoni" pitchFamily="2" charset="-79"/>
              <a:cs typeface="Aharoni" pitchFamily="2" charset="-79"/>
            </a:endParaRPr>
          </a:p>
        </p:txBody>
      </p:sp>
    </p:spTree>
    <p:extLst>
      <p:ext uri="{BB962C8B-B14F-4D97-AF65-F5344CB8AC3E}">
        <p14:creationId xmlns="" xmlns:p14="http://schemas.microsoft.com/office/powerpoint/2010/main" val="3776769807"/>
      </p:ext>
    </p:extLst>
  </p:cSld>
  <p:clrMapOvr>
    <a:masterClrMapping/>
  </p:clrMapOvr>
  <mc:AlternateContent xmlns:mc="http://schemas.openxmlformats.org/markup-compatibility/2006">
    <mc:Choice xmlns="" xmlns:p14="http://schemas.microsoft.com/office/powerpoint/2010/main" Requires="p14">
      <p:transition spd="slow" p14:dur="4000">
        <p14:vortex dir="d"/>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45" y="1371600"/>
            <a:ext cx="8839200" cy="2031325"/>
          </a:xfrm>
          <a:prstGeom prst="rect">
            <a:avLst/>
          </a:prstGeom>
        </p:spPr>
        <p:txBody>
          <a:bodyPr wrap="square">
            <a:spAutoFit/>
          </a:bodyPr>
          <a:lstStyle/>
          <a:p>
            <a:pPr marL="342900" indent="-342900" fontAlgn="base">
              <a:buFont typeface="+mj-lt"/>
              <a:buAutoNum type="arabicPeriod"/>
            </a:pPr>
            <a:r>
              <a:rPr lang="en-US" b="1" dirty="0" smtClean="0"/>
              <a:t>Cheapest </a:t>
            </a:r>
            <a:r>
              <a:rPr lang="en-US" b="1" dirty="0"/>
              <a:t>traffic means</a:t>
            </a:r>
            <a:endParaRPr lang="en-US" dirty="0"/>
          </a:p>
          <a:p>
            <a:pPr marL="342900" indent="-342900" fontAlgn="base">
              <a:buFont typeface="+mj-lt"/>
              <a:buAutoNum type="arabicPeriod"/>
            </a:pPr>
            <a:r>
              <a:rPr lang="en-US" b="1" dirty="0"/>
              <a:t>Most important in security of nation</a:t>
            </a:r>
            <a:endParaRPr lang="en-US" dirty="0"/>
          </a:p>
          <a:p>
            <a:pPr marL="342900" indent="-342900" fontAlgn="base">
              <a:buFont typeface="+mj-lt"/>
              <a:buAutoNum type="arabicPeriod"/>
            </a:pPr>
            <a:r>
              <a:rPr lang="en-US" b="1" dirty="0"/>
              <a:t>Plays important role in international trade.</a:t>
            </a:r>
            <a:endParaRPr lang="en-US" dirty="0"/>
          </a:p>
          <a:p>
            <a:pPr marL="342900" indent="-342900" fontAlgn="base">
              <a:buFont typeface="+mj-lt"/>
              <a:buAutoNum type="arabicPeriod"/>
            </a:pPr>
            <a:r>
              <a:rPr lang="en-US" b="1" dirty="0"/>
              <a:t>Possesses high load carrying capacity.</a:t>
            </a:r>
            <a:endParaRPr lang="en-US" dirty="0"/>
          </a:p>
          <a:p>
            <a:pPr marL="342900" indent="-342900" fontAlgn="base">
              <a:buFont typeface="+mj-lt"/>
              <a:buAutoNum type="arabicPeriod"/>
            </a:pPr>
            <a:r>
              <a:rPr lang="en-US" b="1" dirty="0"/>
              <a:t>Requires cheap motor powers than for airplanes.</a:t>
            </a:r>
            <a:endParaRPr lang="en-US" dirty="0"/>
          </a:p>
          <a:p>
            <a:pPr marL="342900" indent="-342900" fontAlgn="base">
              <a:buFont typeface="+mj-lt"/>
              <a:buAutoNum type="arabicPeriod"/>
            </a:pPr>
            <a:r>
              <a:rPr lang="en-US" b="1" dirty="0"/>
              <a:t>Does not require any special infrastructure like roads, and airports.</a:t>
            </a:r>
            <a:endParaRPr lang="en-US" dirty="0"/>
          </a:p>
          <a:p>
            <a:pPr marL="342900" indent="-342900" fontAlgn="base">
              <a:buFont typeface="+mj-lt"/>
              <a:buAutoNum type="arabicPeriod"/>
            </a:pPr>
            <a:r>
              <a:rPr lang="en-US" b="1" dirty="0"/>
              <a:t>Brings many countries together.</a:t>
            </a:r>
            <a:endParaRPr lang="en-US" dirty="0"/>
          </a:p>
        </p:txBody>
      </p:sp>
      <p:sp>
        <p:nvSpPr>
          <p:cNvPr id="3" name="Rectangle 2"/>
          <p:cNvSpPr/>
          <p:nvPr/>
        </p:nvSpPr>
        <p:spPr>
          <a:xfrm>
            <a:off x="0" y="685800"/>
            <a:ext cx="2743200" cy="523220"/>
          </a:xfrm>
          <a:prstGeom prst="rect">
            <a:avLst/>
          </a:prstGeom>
        </p:spPr>
        <p:txBody>
          <a:bodyPr wrap="square">
            <a:spAutoFit/>
          </a:bodyPr>
          <a:lstStyle/>
          <a:p>
            <a:pPr fontAlgn="base"/>
            <a:r>
              <a:rPr lang="en-US" sz="2800" b="1" dirty="0"/>
              <a:t>Advantages:</a:t>
            </a:r>
          </a:p>
        </p:txBody>
      </p:sp>
      <p:sp>
        <p:nvSpPr>
          <p:cNvPr id="5" name="Rectangle 4"/>
          <p:cNvSpPr/>
          <p:nvPr/>
        </p:nvSpPr>
        <p:spPr>
          <a:xfrm>
            <a:off x="862445" y="39469"/>
            <a:ext cx="7239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36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Advantages  and Disadvantages</a:t>
            </a:r>
          </a:p>
        </p:txBody>
      </p:sp>
      <p:sp>
        <p:nvSpPr>
          <p:cNvPr id="4" name="Rectangle 3"/>
          <p:cNvSpPr/>
          <p:nvPr/>
        </p:nvSpPr>
        <p:spPr>
          <a:xfrm>
            <a:off x="0" y="4343400"/>
            <a:ext cx="8101445" cy="1754326"/>
          </a:xfrm>
          <a:prstGeom prst="rect">
            <a:avLst/>
          </a:prstGeom>
        </p:spPr>
        <p:txBody>
          <a:bodyPr wrap="square">
            <a:spAutoFit/>
          </a:bodyPr>
          <a:lstStyle/>
          <a:p>
            <a:pPr marL="342900" indent="-342900" fontAlgn="base">
              <a:buFont typeface="+mj-lt"/>
              <a:buAutoNum type="arabicPeriod"/>
            </a:pPr>
            <a:r>
              <a:rPr lang="en-US" b="1" dirty="0" smtClean="0"/>
              <a:t>Slow </a:t>
            </a:r>
            <a:r>
              <a:rPr lang="en-US" b="1" dirty="0"/>
              <a:t>in speed</a:t>
            </a:r>
            <a:endParaRPr lang="en-US" dirty="0"/>
          </a:p>
          <a:p>
            <a:pPr marL="342900" indent="-342900" fontAlgn="base">
              <a:buFont typeface="+mj-lt"/>
              <a:buAutoNum type="arabicPeriod"/>
            </a:pPr>
            <a:r>
              <a:rPr lang="en-US" b="1" dirty="0"/>
              <a:t>More chances of attack on boat sailing through</a:t>
            </a:r>
            <a:endParaRPr lang="en-US" dirty="0"/>
          </a:p>
          <a:p>
            <a:pPr marL="342900" indent="-342900" fontAlgn="base">
              <a:buFont typeface="+mj-lt"/>
              <a:buAutoNum type="arabicPeriod"/>
            </a:pPr>
            <a:r>
              <a:rPr lang="en-US" b="1" dirty="0"/>
              <a:t>Only can be used when sufficient water is available.</a:t>
            </a:r>
            <a:endParaRPr lang="en-US" dirty="0"/>
          </a:p>
          <a:p>
            <a:pPr marL="342900" indent="-342900" fontAlgn="base">
              <a:buFont typeface="+mj-lt"/>
              <a:buAutoNum type="arabicPeriod"/>
            </a:pPr>
            <a:r>
              <a:rPr lang="en-US" b="1" dirty="0"/>
              <a:t>In deep sea if boat gets in to storm, it becomes difficult to rescue.</a:t>
            </a:r>
            <a:endParaRPr lang="en-US" dirty="0"/>
          </a:p>
          <a:p>
            <a:pPr marL="342900" indent="-342900" fontAlgn="base">
              <a:buFont typeface="+mj-lt"/>
              <a:buAutoNum type="arabicPeriod"/>
            </a:pPr>
            <a:r>
              <a:rPr lang="en-US" b="1" dirty="0"/>
              <a:t>In waterfalls having much drafts ,water transportation does not works.</a:t>
            </a:r>
            <a:endParaRPr lang="en-US" dirty="0"/>
          </a:p>
          <a:p>
            <a:pPr marL="342900" indent="-342900" fontAlgn="base">
              <a:buFont typeface="+mj-lt"/>
              <a:buAutoNum type="arabicPeriod"/>
            </a:pPr>
            <a:r>
              <a:rPr lang="en-US" b="1" dirty="0"/>
              <a:t>Special maintenance for water tightness of boat is required.</a:t>
            </a:r>
            <a:endParaRPr lang="en-US" dirty="0"/>
          </a:p>
        </p:txBody>
      </p:sp>
      <p:sp>
        <p:nvSpPr>
          <p:cNvPr id="6" name="Rectangle 5"/>
          <p:cNvSpPr/>
          <p:nvPr/>
        </p:nvSpPr>
        <p:spPr>
          <a:xfrm>
            <a:off x="152399" y="3657600"/>
            <a:ext cx="2685351" cy="523220"/>
          </a:xfrm>
          <a:prstGeom prst="rect">
            <a:avLst/>
          </a:prstGeom>
        </p:spPr>
        <p:txBody>
          <a:bodyPr wrap="none">
            <a:spAutoFit/>
          </a:bodyPr>
          <a:lstStyle/>
          <a:p>
            <a:pPr fontAlgn="base"/>
            <a:r>
              <a:rPr lang="en-US" sz="2800" b="1" dirty="0" smtClean="0"/>
              <a:t>Disadvantages</a:t>
            </a:r>
            <a:r>
              <a:rPr lang="en-US" sz="2800" b="1" dirty="0"/>
              <a:t>:</a:t>
            </a:r>
          </a:p>
        </p:txBody>
      </p:sp>
    </p:spTree>
    <p:extLst>
      <p:ext uri="{BB962C8B-B14F-4D97-AF65-F5344CB8AC3E}">
        <p14:creationId xmlns="" xmlns:p14="http://schemas.microsoft.com/office/powerpoint/2010/main" val="3814308590"/>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3050835" cy="923330"/>
          </a:xfrm>
          <a:prstGeom prst="rect">
            <a:avLst/>
          </a:prstGeom>
        </p:spPr>
        <p:style>
          <a:lnRef idx="1">
            <a:schemeClr val="dk1"/>
          </a:lnRef>
          <a:fillRef idx="2">
            <a:schemeClr val="dk1"/>
          </a:fillRef>
          <a:effectRef idx="1">
            <a:schemeClr val="dk1"/>
          </a:effectRef>
          <a:fontRef idx="minor">
            <a:schemeClr val="dk1"/>
          </a:fontRef>
        </p:style>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Harbour </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0" y="1219200"/>
            <a:ext cx="9144000" cy="1384995"/>
          </a:xfrm>
          <a:prstGeom prst="rect">
            <a:avLst/>
          </a:prstGeom>
        </p:spPr>
        <p:txBody>
          <a:bodyPr wrap="square">
            <a:spAutoFit/>
          </a:bodyPr>
          <a:lstStyle/>
          <a:p>
            <a:r>
              <a:rPr lang="en-US" sz="2800" b="1" dirty="0" smtClean="0">
                <a:solidFill>
                  <a:srgbClr val="000000"/>
                </a:solidFill>
                <a:latin typeface="Arial"/>
              </a:rPr>
              <a:t>harbor</a:t>
            </a:r>
            <a:r>
              <a:rPr lang="en-US" sz="2800" dirty="0" smtClean="0">
                <a:solidFill>
                  <a:srgbClr val="000000"/>
                </a:solidFill>
                <a:latin typeface="Arial"/>
              </a:rPr>
              <a:t> </a:t>
            </a:r>
            <a:r>
              <a:rPr lang="en-US" sz="2800" dirty="0">
                <a:solidFill>
                  <a:srgbClr val="000000"/>
                </a:solidFill>
                <a:latin typeface="Arial"/>
              </a:rPr>
              <a:t>or </a:t>
            </a:r>
            <a:r>
              <a:rPr lang="en-US" sz="2800" b="1" dirty="0">
                <a:solidFill>
                  <a:srgbClr val="000000"/>
                </a:solidFill>
                <a:latin typeface="Arial"/>
              </a:rPr>
              <a:t>haven</a:t>
            </a:r>
            <a:r>
              <a:rPr lang="en-US" sz="2800" dirty="0">
                <a:solidFill>
                  <a:srgbClr val="000000"/>
                </a:solidFill>
                <a:latin typeface="Arial"/>
              </a:rPr>
              <a:t>, is a body of water where </a:t>
            </a:r>
            <a:r>
              <a:rPr lang="en-US" sz="2800" dirty="0">
                <a:solidFill>
                  <a:srgbClr val="0B0080"/>
                </a:solidFill>
                <a:latin typeface="Arial"/>
              </a:rPr>
              <a:t>ships</a:t>
            </a:r>
            <a:r>
              <a:rPr lang="en-US" sz="2800" dirty="0">
                <a:solidFill>
                  <a:srgbClr val="000000"/>
                </a:solidFill>
                <a:latin typeface="Arial"/>
              </a:rPr>
              <a:t>, </a:t>
            </a:r>
            <a:r>
              <a:rPr lang="en-US" sz="2800" dirty="0">
                <a:solidFill>
                  <a:srgbClr val="0B0080"/>
                </a:solidFill>
                <a:latin typeface="Arial"/>
              </a:rPr>
              <a:t>boats</a:t>
            </a:r>
            <a:r>
              <a:rPr lang="en-US" sz="2800" dirty="0">
                <a:solidFill>
                  <a:srgbClr val="000000"/>
                </a:solidFill>
                <a:latin typeface="Arial"/>
              </a:rPr>
              <a:t>, and </a:t>
            </a:r>
            <a:r>
              <a:rPr lang="en-US" sz="2800" dirty="0" smtClean="0">
                <a:solidFill>
                  <a:srgbClr val="0B0080"/>
                </a:solidFill>
                <a:latin typeface="Arial"/>
              </a:rPr>
              <a:t>barges</a:t>
            </a:r>
            <a:r>
              <a:rPr lang="en-US" sz="2800" dirty="0" smtClean="0">
                <a:solidFill>
                  <a:srgbClr val="000000"/>
                </a:solidFill>
                <a:latin typeface="Arial"/>
              </a:rPr>
              <a:t> can </a:t>
            </a:r>
            <a:r>
              <a:rPr lang="en-US" sz="2800" dirty="0">
                <a:solidFill>
                  <a:srgbClr val="000000"/>
                </a:solidFill>
                <a:latin typeface="Arial"/>
              </a:rPr>
              <a:t>seek shelter </a:t>
            </a:r>
            <a:r>
              <a:rPr lang="en-US" sz="2800" dirty="0" smtClean="0">
                <a:solidFill>
                  <a:srgbClr val="000000"/>
                </a:solidFill>
                <a:latin typeface="Arial"/>
              </a:rPr>
              <a:t>from </a:t>
            </a:r>
            <a:r>
              <a:rPr lang="en-US" sz="2800" dirty="0" smtClean="0">
                <a:solidFill>
                  <a:srgbClr val="0B0080"/>
                </a:solidFill>
                <a:latin typeface="Arial"/>
              </a:rPr>
              <a:t>stormy</a:t>
            </a:r>
            <a:r>
              <a:rPr lang="en-US" sz="2800" dirty="0">
                <a:solidFill>
                  <a:srgbClr val="000000"/>
                </a:solidFill>
                <a:latin typeface="Arial"/>
              </a:rPr>
              <a:t> </a:t>
            </a:r>
            <a:r>
              <a:rPr lang="en-US" sz="2800" dirty="0">
                <a:solidFill>
                  <a:srgbClr val="0B0080"/>
                </a:solidFill>
                <a:latin typeface="Arial"/>
              </a:rPr>
              <a:t>weather</a:t>
            </a:r>
            <a:r>
              <a:rPr lang="en-US" sz="2800" dirty="0">
                <a:solidFill>
                  <a:srgbClr val="000000"/>
                </a:solidFill>
                <a:latin typeface="Arial"/>
              </a:rPr>
              <a:t>, or else are stored for future use.</a:t>
            </a:r>
            <a:endParaRPr lang="en-US" sz="2800" dirty="0"/>
          </a:p>
        </p:txBody>
      </p:sp>
      <p:sp>
        <p:nvSpPr>
          <p:cNvPr id="4" name="Rectangle 3"/>
          <p:cNvSpPr/>
          <p:nvPr/>
        </p:nvSpPr>
        <p:spPr>
          <a:xfrm>
            <a:off x="33648" y="2566675"/>
            <a:ext cx="6138551" cy="584775"/>
          </a:xfrm>
          <a:prstGeom prst="rect">
            <a:avLst/>
          </a:prstGeom>
        </p:spPr>
        <p:txBody>
          <a:bodyPr wrap="square">
            <a:spAutoFit/>
          </a:bodyPr>
          <a:lstStyle/>
          <a:p>
            <a:r>
              <a:rPr lang="en-US" dirty="0" smtClean="0">
                <a:solidFill>
                  <a:srgbClr val="000000"/>
                </a:solidFill>
                <a:latin typeface="Arial"/>
              </a:rPr>
              <a:t>Harbors can be</a:t>
            </a:r>
            <a:r>
              <a:rPr lang="en-US" sz="3200" dirty="0" smtClean="0">
                <a:solidFill>
                  <a:srgbClr val="FF0000"/>
                </a:solidFill>
                <a:latin typeface="Arial"/>
              </a:rPr>
              <a:t> natural </a:t>
            </a:r>
            <a:r>
              <a:rPr lang="en-US" dirty="0" smtClean="0">
                <a:solidFill>
                  <a:srgbClr val="000000"/>
                </a:solidFill>
                <a:latin typeface="Arial"/>
              </a:rPr>
              <a:t>or </a:t>
            </a:r>
            <a:r>
              <a:rPr lang="en-US" sz="3200" dirty="0" smtClean="0">
                <a:solidFill>
                  <a:srgbClr val="FF0000"/>
                </a:solidFill>
                <a:latin typeface="Arial"/>
              </a:rPr>
              <a:t>artificial.</a:t>
            </a:r>
            <a:endParaRPr lang="en-US" sz="3200" dirty="0">
              <a:solidFill>
                <a:srgbClr val="FF0000"/>
              </a:solidFill>
            </a:endParaRPr>
          </a:p>
        </p:txBody>
      </p:sp>
      <p:pic>
        <p:nvPicPr>
          <p:cNvPr id="9218" name="Picture 2" descr="http://upload.wikimedia.org/wikipedia/commons/7/72/Harbour.clovelly.arp.750pix.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29200" y="4146702"/>
            <a:ext cx="3931516" cy="2537138"/>
          </a:xfrm>
          <a:prstGeom prst="rect">
            <a:avLst/>
          </a:prstGeom>
          <a:noFill/>
          <a:extLst>
            <a:ext uri="{909E8E84-426E-40DD-AFC4-6F175D3DCCD1}">
              <a14:hiddenFill xmlns="" xmlns:a14="http://schemas.microsoft.com/office/drawing/2010/main">
                <a:solidFill>
                  <a:srgbClr val="FFFFFF"/>
                </a:solidFill>
              </a14:hiddenFill>
            </a:ext>
          </a:extLst>
        </p:spPr>
      </p:pic>
      <p:pic>
        <p:nvPicPr>
          <p:cNvPr id="9220" name="Picture 4" descr="http://www.travelvivi.com/wp-content/uploads/2010/12/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04800" y="4146702"/>
            <a:ext cx="3790921" cy="253713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1287189" y="3613666"/>
            <a:ext cx="1826141" cy="369332"/>
          </a:xfrm>
          <a:prstGeom prst="rect">
            <a:avLst/>
          </a:prstGeom>
        </p:spPr>
        <p:txBody>
          <a:bodyPr wrap="none">
            <a:spAutoFit/>
          </a:bodyPr>
          <a:lstStyle/>
          <a:p>
            <a:r>
              <a:rPr lang="en-US" dirty="0" smtClean="0">
                <a:solidFill>
                  <a:srgbClr val="002060"/>
                </a:solidFill>
                <a:latin typeface="Arial"/>
              </a:rPr>
              <a:t>Natural Harbour</a:t>
            </a:r>
            <a:endParaRPr lang="en-US" dirty="0">
              <a:solidFill>
                <a:srgbClr val="002060"/>
              </a:solidFill>
            </a:endParaRPr>
          </a:p>
        </p:txBody>
      </p:sp>
      <p:sp>
        <p:nvSpPr>
          <p:cNvPr id="6" name="Rectangle 5"/>
          <p:cNvSpPr/>
          <p:nvPr/>
        </p:nvSpPr>
        <p:spPr>
          <a:xfrm>
            <a:off x="6081887" y="3613666"/>
            <a:ext cx="2151551" cy="400110"/>
          </a:xfrm>
          <a:prstGeom prst="rect">
            <a:avLst/>
          </a:prstGeom>
        </p:spPr>
        <p:txBody>
          <a:bodyPr wrap="none">
            <a:spAutoFit/>
          </a:bodyPr>
          <a:lstStyle/>
          <a:p>
            <a:r>
              <a:rPr lang="en-US" sz="2000" dirty="0" smtClean="0">
                <a:solidFill>
                  <a:srgbClr val="002060"/>
                </a:solidFill>
                <a:latin typeface="Arial"/>
              </a:rPr>
              <a:t>Artificial  </a:t>
            </a:r>
            <a:r>
              <a:rPr lang="en-US" sz="2000" dirty="0">
                <a:solidFill>
                  <a:srgbClr val="002060"/>
                </a:solidFill>
                <a:latin typeface="Arial"/>
              </a:rPr>
              <a:t>Harbour</a:t>
            </a:r>
            <a:endParaRPr lang="en-US" sz="2000" dirty="0">
              <a:solidFill>
                <a:srgbClr val="002060"/>
              </a:solidFill>
            </a:endParaRPr>
          </a:p>
        </p:txBody>
      </p:sp>
    </p:spTree>
    <p:extLst>
      <p:ext uri="{BB962C8B-B14F-4D97-AF65-F5344CB8AC3E}">
        <p14:creationId xmlns="" xmlns:p14="http://schemas.microsoft.com/office/powerpoint/2010/main" val="3855471615"/>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1825" y="228600"/>
            <a:ext cx="6702862" cy="707886"/>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lvl="0"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DC5924">
                      <a:satMod val="175000"/>
                      <a:alpha val="40000"/>
                    </a:srgbClr>
                  </a:glow>
                  <a:outerShdw blurRad="50800" algn="tl" rotWithShape="0">
                    <a:srgbClr val="000000"/>
                  </a:outerShdw>
                </a:effectLst>
              </a:rPr>
              <a:t>Air Surface </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DC5924">
                      <a:satMod val="175000"/>
                      <a:alpha val="40000"/>
                    </a:srgbClr>
                  </a:glow>
                  <a:outerShdw blurRad="50800" algn="tl" rotWithShape="0">
                    <a:srgbClr val="000000"/>
                  </a:outerShdw>
                </a:effectLst>
              </a:rPr>
              <a:t>Transportation:</a:t>
            </a:r>
          </a:p>
        </p:txBody>
      </p:sp>
      <p:sp>
        <p:nvSpPr>
          <p:cNvPr id="3" name="TextBox 2"/>
          <p:cNvSpPr txBox="1"/>
          <p:nvPr/>
        </p:nvSpPr>
        <p:spPr>
          <a:xfrm>
            <a:off x="228600" y="1219200"/>
            <a:ext cx="8610600" cy="830997"/>
          </a:xfrm>
          <a:prstGeom prst="rect">
            <a:avLst/>
          </a:prstGeom>
          <a:noFill/>
        </p:spPr>
        <p:txBody>
          <a:bodyPr wrap="square" rtlCol="0">
            <a:spAutoFit/>
          </a:bodyPr>
          <a:lstStyle/>
          <a:p>
            <a:r>
              <a:rPr lang="en-US" sz="2400" dirty="0" smtClean="0"/>
              <a:t>Aviation Deals With  AIRWAYS. The movement people and goods </a:t>
            </a:r>
            <a:r>
              <a:rPr lang="en-US" sz="2400" dirty="0" smtClean="0">
                <a:solidFill>
                  <a:srgbClr val="FF0000"/>
                </a:solidFill>
              </a:rPr>
              <a:t>by  Aero planes , aircraft , Helicopters </a:t>
            </a:r>
            <a:r>
              <a:rPr lang="en-US" sz="2400" dirty="0" smtClean="0"/>
              <a:t>ETC.</a:t>
            </a:r>
            <a:endParaRPr lang="en-US" sz="2400" dirty="0"/>
          </a:p>
        </p:txBody>
      </p:sp>
      <p:sp>
        <p:nvSpPr>
          <p:cNvPr id="4" name="Rectangle 3"/>
          <p:cNvSpPr/>
          <p:nvPr/>
        </p:nvSpPr>
        <p:spPr>
          <a:xfrm>
            <a:off x="240227" y="2209800"/>
            <a:ext cx="4300600" cy="707886"/>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Types of Airport :</a:t>
            </a:r>
          </a:p>
        </p:txBody>
      </p:sp>
      <p:sp>
        <p:nvSpPr>
          <p:cNvPr id="5" name="Rectangle 4"/>
          <p:cNvSpPr/>
          <p:nvPr/>
        </p:nvSpPr>
        <p:spPr>
          <a:xfrm>
            <a:off x="228600" y="3247724"/>
            <a:ext cx="4531882" cy="523220"/>
          </a:xfrm>
          <a:prstGeom prst="rect">
            <a:avLst/>
          </a:prstGeom>
          <a:noFill/>
        </p:spPr>
        <p:txBody>
          <a:bodyPr wrap="none" lIns="91440" tIns="45720" rIns="91440" bIns="45720">
            <a:spAutoFit/>
          </a:bodyPr>
          <a:lstStyle/>
          <a:p>
            <a:r>
              <a:rPr lang="en-US" sz="2800"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  International  Airports :-</a:t>
            </a:r>
            <a:endParaRPr lang="en-US" sz="2800"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28800" y="3781124"/>
            <a:ext cx="5638800" cy="29633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68656257"/>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618" y="126317"/>
            <a:ext cx="3881062" cy="523220"/>
          </a:xfrm>
          <a:prstGeom prst="rect">
            <a:avLst/>
          </a:prstGeom>
        </p:spPr>
        <p:txBody>
          <a:bodyPr wrap="none">
            <a:spAutoFit/>
          </a:bodyPr>
          <a:lstStyle/>
          <a:p>
            <a:r>
              <a:rPr lang="en-US" sz="28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2) Domestic  </a:t>
            </a: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Airports :-</a:t>
            </a:r>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5080" y="967696"/>
            <a:ext cx="3891338" cy="29185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6982" y="5019675"/>
            <a:ext cx="3677482" cy="523220"/>
          </a:xfrm>
          <a:prstGeom prst="rect">
            <a:avLst/>
          </a:prstGeom>
        </p:spPr>
        <p:txBody>
          <a:bodyPr wrap="none">
            <a:spAutoFit/>
          </a:bodyPr>
          <a:lstStyle/>
          <a:p>
            <a:r>
              <a:rPr lang="en-US" sz="28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3) Military  </a:t>
            </a: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Airports :-</a:t>
            </a:r>
          </a:p>
        </p:txBody>
      </p:sp>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0" y="1570326"/>
            <a:ext cx="4125759" cy="46317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07044980"/>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3281" y="76200"/>
            <a:ext cx="6203941" cy="769441"/>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Components of Airport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182022" y="990600"/>
            <a:ext cx="73152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Wingdings" pitchFamily="2" charset="2"/>
              <a:buChar char="Ø"/>
            </a:pPr>
            <a:r>
              <a:rPr lang="en-US" dirty="0" smtClean="0"/>
              <a:t>There  are </a:t>
            </a:r>
            <a:r>
              <a:rPr lang="en-US" dirty="0" smtClean="0">
                <a:solidFill>
                  <a:srgbClr val="FF0000"/>
                </a:solidFill>
              </a:rPr>
              <a:t>8 </a:t>
            </a:r>
            <a:r>
              <a:rPr lang="en-US" dirty="0" smtClean="0"/>
              <a:t>components  :</a:t>
            </a:r>
            <a:endParaRPr lang="en-US" dirty="0"/>
          </a:p>
        </p:txBody>
      </p:sp>
      <p:sp>
        <p:nvSpPr>
          <p:cNvPr id="4" name="Rectangle 3"/>
          <p:cNvSpPr/>
          <p:nvPr/>
        </p:nvSpPr>
        <p:spPr>
          <a:xfrm>
            <a:off x="27709" y="1524000"/>
            <a:ext cx="2821606" cy="523220"/>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  Terminal :</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9315" y="2418316"/>
            <a:ext cx="2281485" cy="16964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Rectangle 5"/>
          <p:cNvSpPr/>
          <p:nvPr/>
        </p:nvSpPr>
        <p:spPr>
          <a:xfrm>
            <a:off x="5867400" y="1462445"/>
            <a:ext cx="2787943" cy="5847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  Hanger :</a:t>
            </a:r>
            <a:endPar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208370" y="2418316"/>
            <a:ext cx="3460827" cy="16964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Rectangle 7"/>
          <p:cNvSpPr/>
          <p:nvPr/>
        </p:nvSpPr>
        <p:spPr>
          <a:xfrm>
            <a:off x="2937251" y="3733800"/>
            <a:ext cx="1898277" cy="52322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lgn="ctr"/>
            <a:r>
              <a:rPr lang="en-US" sz="2800" b="1" cap="all" dirty="0" smtClean="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3. apron</a:t>
            </a:r>
            <a:endParaRPr lang="en-US" sz="2800" b="1" cap="all" dirty="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endParaRPr>
          </a:p>
        </p:txBody>
      </p:sp>
      <p:pic>
        <p:nvPicPr>
          <p:cNvPr id="9" name="Picture 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185451" y="4648200"/>
            <a:ext cx="4419600" cy="19945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1357342910"/>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2452274" cy="52322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lgn="ctr"/>
            <a:r>
              <a:rPr lang="en-US" sz="2800" b="1" cap="all" dirty="0" smtClean="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4.  runway </a:t>
            </a:r>
            <a:r>
              <a:rPr lang="en-US" sz="2800" b="1" cap="all" dirty="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a:t>
            </a: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8600" y="895246"/>
            <a:ext cx="3048000" cy="14669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Rectangle 5"/>
          <p:cNvSpPr/>
          <p:nvPr/>
        </p:nvSpPr>
        <p:spPr>
          <a:xfrm>
            <a:off x="6006185" y="196334"/>
            <a:ext cx="2812951" cy="5847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lgn="ctr"/>
            <a:r>
              <a:rPr lang="en-US" sz="3200" b="1" cap="all" dirty="0" smtClean="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5.  Taxiway :</a:t>
            </a:r>
            <a:endParaRPr lang="en-US" sz="3200" b="1" cap="all" dirty="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endParaRPr>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91200" y="895245"/>
            <a:ext cx="3200400" cy="14669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Rectangle 7"/>
          <p:cNvSpPr/>
          <p:nvPr/>
        </p:nvSpPr>
        <p:spPr>
          <a:xfrm>
            <a:off x="3436070" y="1620284"/>
            <a:ext cx="2216441" cy="707886"/>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lgn="ctr"/>
            <a:r>
              <a:rPr lang="en-US" sz="2000" b="1" cap="all" dirty="0" smtClean="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6.     Pavement </a:t>
            </a:r>
          </a:p>
          <a:p>
            <a:pPr lvl="0" algn="ctr"/>
            <a:r>
              <a:rPr lang="en-US" sz="2000" b="1" cap="all" dirty="0" smtClean="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       marking :</a:t>
            </a:r>
            <a:endParaRPr lang="en-US" sz="2000" b="1" cap="all" dirty="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endParaRPr>
          </a:p>
        </p:txBody>
      </p:sp>
      <p:pic>
        <p:nvPicPr>
          <p:cNvPr id="9" name="Picture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95820" y="2590800"/>
            <a:ext cx="3110365" cy="13897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Rectangle 9"/>
          <p:cNvSpPr/>
          <p:nvPr/>
        </p:nvSpPr>
        <p:spPr>
          <a:xfrm>
            <a:off x="166274" y="3987465"/>
            <a:ext cx="2514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en-US" sz="2400" b="1" cap="all" dirty="0" smtClean="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7.  lighting  :</a:t>
            </a:r>
            <a:endParaRPr lang="en-US" sz="2400" b="1" cap="all" dirty="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endParaRPr>
          </a:p>
        </p:txBody>
      </p:sp>
      <p:sp>
        <p:nvSpPr>
          <p:cNvPr id="11" name="Rectangle 10"/>
          <p:cNvSpPr/>
          <p:nvPr/>
        </p:nvSpPr>
        <p:spPr>
          <a:xfrm>
            <a:off x="5951245" y="3989105"/>
            <a:ext cx="3175870"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lgn="ctr"/>
            <a:r>
              <a:rPr lang="en-US" sz="2400" b="1" cap="all" dirty="0" smtClean="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rPr>
              <a:t>8.  Radar system:</a:t>
            </a:r>
            <a:endParaRPr lang="en-US" sz="2400" b="1" cap="all" dirty="0">
              <a:ln w="0"/>
              <a:gradFill flip="none">
                <a:gsLst>
                  <a:gs pos="0">
                    <a:srgbClr val="7A7A7A">
                      <a:tint val="75000"/>
                      <a:shade val="75000"/>
                      <a:satMod val="170000"/>
                    </a:srgbClr>
                  </a:gs>
                  <a:gs pos="49000">
                    <a:srgbClr val="7A7A7A">
                      <a:tint val="88000"/>
                      <a:shade val="65000"/>
                      <a:satMod val="172000"/>
                    </a:srgbClr>
                  </a:gs>
                  <a:gs pos="50000">
                    <a:srgbClr val="7A7A7A">
                      <a:shade val="65000"/>
                      <a:satMod val="130000"/>
                    </a:srgbClr>
                  </a:gs>
                  <a:gs pos="92000">
                    <a:srgbClr val="7A7A7A">
                      <a:shade val="50000"/>
                      <a:satMod val="120000"/>
                    </a:srgbClr>
                  </a:gs>
                  <a:gs pos="100000">
                    <a:srgbClr val="7A7A7A">
                      <a:shade val="48000"/>
                      <a:satMod val="120000"/>
                    </a:srgbClr>
                  </a:gs>
                </a:gsLst>
                <a:lin ang="5400000"/>
              </a:gradFill>
              <a:effectLst>
                <a:reflection blurRad="12700" stA="50000" endPos="50000" dist="5000" dir="5400000" sy="-100000" rotWithShape="0"/>
              </a:effectLst>
            </a:endParaRPr>
          </a:p>
        </p:txBody>
      </p:sp>
      <p:pic>
        <p:nvPicPr>
          <p:cNvPr id="12" name="Picture 1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28600" y="4544002"/>
            <a:ext cx="3048000" cy="18090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Picture 12"/>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791201" y="4544002"/>
            <a:ext cx="3200400" cy="18090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947627595"/>
      </p:ext>
    </p:extLst>
  </p:cSld>
  <p:clrMapOvr>
    <a:masterClrMapping/>
  </p:clrMapOvr>
  <mc:AlternateContent xmlns:mc="http://schemas.openxmlformats.org/markup-compatibility/2006">
    <mc:Choice xmlns=""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8332" y="397208"/>
            <a:ext cx="4509569" cy="923330"/>
          </a:xfrm>
          <a:prstGeom prst="rect">
            <a:avLst/>
          </a:prstGeom>
          <a:gradFill rotWithShape="1">
            <a:gsLst>
              <a:gs pos="0">
                <a:srgbClr val="726056">
                  <a:tint val="25000"/>
                  <a:satMod val="125000"/>
                </a:srgbClr>
              </a:gs>
              <a:gs pos="40000">
                <a:srgbClr val="726056">
                  <a:tint val="55000"/>
                  <a:satMod val="130000"/>
                </a:srgbClr>
              </a:gs>
              <a:gs pos="50000">
                <a:srgbClr val="726056">
                  <a:tint val="59000"/>
                  <a:satMod val="130000"/>
                </a:srgbClr>
              </a:gs>
              <a:gs pos="65000">
                <a:srgbClr val="726056">
                  <a:tint val="55000"/>
                  <a:satMod val="130000"/>
                </a:srgbClr>
              </a:gs>
              <a:gs pos="100000">
                <a:srgbClr val="726056">
                  <a:tint val="20000"/>
                  <a:satMod val="125000"/>
                </a:srgbClr>
              </a:gs>
            </a:gsLst>
            <a:lin ang="5400000" scaled="0"/>
          </a:gradFill>
          <a:ln w="12000" cap="flat" cmpd="sng" algn="ctr">
            <a:solidFill>
              <a:srgbClr val="726056"/>
            </a:solidFill>
            <a:prstDash val="solid"/>
          </a:ln>
          <a:effectLst>
            <a:glow rad="63500">
              <a:srgbClr val="726056">
                <a:alpha val="45000"/>
                <a:satMod val="120000"/>
              </a:srgbClr>
            </a:glow>
          </a:effectLst>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400" b="1" kern="0" cap="all" dirty="0" smtClean="0">
                <a:ln w="0"/>
                <a:gradFill flip="none">
                  <a:gsLst>
                    <a:gs pos="0">
                      <a:srgbClr val="93A299">
                        <a:tint val="75000"/>
                        <a:shade val="75000"/>
                        <a:satMod val="170000"/>
                      </a:srgbClr>
                    </a:gs>
                    <a:gs pos="49000">
                      <a:srgbClr val="93A299">
                        <a:tint val="88000"/>
                        <a:shade val="65000"/>
                        <a:satMod val="172000"/>
                      </a:srgbClr>
                    </a:gs>
                    <a:gs pos="50000">
                      <a:srgbClr val="93A299">
                        <a:shade val="65000"/>
                        <a:satMod val="130000"/>
                      </a:srgbClr>
                    </a:gs>
                    <a:gs pos="92000">
                      <a:srgbClr val="93A299">
                        <a:shade val="50000"/>
                        <a:satMod val="120000"/>
                      </a:srgbClr>
                    </a:gs>
                    <a:gs pos="100000">
                      <a:srgbClr val="93A299">
                        <a:shade val="48000"/>
                        <a:satMod val="120000"/>
                      </a:srgbClr>
                    </a:gs>
                  </a:gsLst>
                  <a:lin ang="5400000"/>
                </a:gradFill>
                <a:effectLst>
                  <a:reflection blurRad="12700" stA="50000" endPos="50000" dist="5000" dir="5400000" sy="-100000" rotWithShape="0"/>
                </a:effectLst>
                <a:latin typeface="Franklin Gothic Book"/>
              </a:rPr>
              <a:t>Prepared by:</a:t>
            </a:r>
            <a:endParaRPr kumimoji="0" lang="en-US" sz="5400" b="1" i="0" u="none" strike="noStrike" kern="0" cap="all" spc="0" normalizeH="0" baseline="0" noProof="0" dirty="0" smtClean="0">
              <a:ln w="0"/>
              <a:gradFill flip="none">
                <a:gsLst>
                  <a:gs pos="0">
                    <a:srgbClr val="93A299">
                      <a:tint val="75000"/>
                      <a:shade val="75000"/>
                      <a:satMod val="170000"/>
                    </a:srgbClr>
                  </a:gs>
                  <a:gs pos="49000">
                    <a:srgbClr val="93A299">
                      <a:tint val="88000"/>
                      <a:shade val="65000"/>
                      <a:satMod val="172000"/>
                    </a:srgbClr>
                  </a:gs>
                  <a:gs pos="50000">
                    <a:srgbClr val="93A299">
                      <a:shade val="65000"/>
                      <a:satMod val="130000"/>
                    </a:srgbClr>
                  </a:gs>
                  <a:gs pos="92000">
                    <a:srgbClr val="93A299">
                      <a:shade val="50000"/>
                      <a:satMod val="120000"/>
                    </a:srgbClr>
                  </a:gs>
                  <a:gs pos="100000">
                    <a:srgbClr val="93A299">
                      <a:shade val="48000"/>
                      <a:satMod val="120000"/>
                    </a:srgbClr>
                  </a:gs>
                </a:gsLst>
                <a:lin ang="5400000"/>
              </a:gradFill>
              <a:effectLst>
                <a:reflection blurRad="12700" stA="50000" endPos="50000" dist="5000" dir="5400000" sy="-100000" rotWithShape="0"/>
              </a:effectLst>
              <a:uLnTx/>
              <a:uFillTx/>
              <a:latin typeface="Franklin Gothic Book"/>
              <a:ea typeface="+mn-ea"/>
              <a:cs typeface="+mn-cs"/>
            </a:endParaRPr>
          </a:p>
        </p:txBody>
      </p:sp>
      <p:sp>
        <p:nvSpPr>
          <p:cNvPr id="3" name="Rectangle 2"/>
          <p:cNvSpPr/>
          <p:nvPr/>
        </p:nvSpPr>
        <p:spPr>
          <a:xfrm>
            <a:off x="1066800" y="1693352"/>
            <a:ext cx="4479955" cy="267765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14350" marR="0" lvl="0" indent="-514350" defTabSz="914400" eaLnBrk="1" fontAlgn="auto" latinLnBrk="0" hangingPunct="1">
              <a:lnSpc>
                <a:spcPct val="100000"/>
              </a:lnSpc>
              <a:spcBef>
                <a:spcPts val="0"/>
              </a:spcBef>
              <a:spcAft>
                <a:spcPts val="0"/>
              </a:spcAft>
              <a:buClrTx/>
              <a:buSzTx/>
              <a:buFont typeface="+mj-lt"/>
              <a:buAutoNum type="romanUcPeriod"/>
              <a:tabLst/>
              <a:defRPr/>
            </a:pPr>
            <a:r>
              <a:rPr kumimoji="0" lang="en-US" sz="2400" b="1" i="0" u="none" strike="noStrike" kern="0" cap="none" spc="50" normalizeH="0" baseline="0" noProof="0" dirty="0" smtClean="0">
                <a:ln w="11430"/>
                <a:solidFill>
                  <a:schemeClr val="tx1">
                    <a:lumMod val="95000"/>
                    <a:lumOff val="5000"/>
                  </a:schemeClr>
                </a:solidFill>
                <a:effectLst>
                  <a:outerShdw blurRad="76200" dist="50800" dir="5400000" algn="tl" rotWithShape="0">
                    <a:srgbClr val="000000">
                      <a:alpha val="65000"/>
                    </a:srgbClr>
                  </a:outerShdw>
                </a:effectLst>
                <a:uLnTx/>
                <a:uFillTx/>
                <a:latin typeface="Cooper Black" pitchFamily="18" charset="0"/>
              </a:rPr>
              <a:t>Patel Miral R.             </a:t>
            </a:r>
          </a:p>
          <a:p>
            <a:pPr marL="514350" marR="0" lvl="0" indent="-514350" defTabSz="914400" eaLnBrk="1" fontAlgn="auto" latinLnBrk="0" hangingPunct="1">
              <a:lnSpc>
                <a:spcPct val="100000"/>
              </a:lnSpc>
              <a:spcBef>
                <a:spcPts val="0"/>
              </a:spcBef>
              <a:spcAft>
                <a:spcPts val="0"/>
              </a:spcAft>
              <a:buClrTx/>
              <a:buSzTx/>
              <a:buFont typeface="+mj-lt"/>
              <a:buAutoNum type="romanUcPeriod"/>
              <a:tabLst/>
              <a:defRPr/>
            </a:pPr>
            <a:r>
              <a:rPr kumimoji="0" lang="en-US" sz="2400" b="1" i="0" u="none" strike="noStrike" kern="0" cap="none" spc="50" normalizeH="0" baseline="0" noProof="0" dirty="0" smtClean="0">
                <a:ln w="11430"/>
                <a:solidFill>
                  <a:schemeClr val="tx1">
                    <a:lumMod val="95000"/>
                    <a:lumOff val="5000"/>
                  </a:schemeClr>
                </a:solidFill>
                <a:effectLst>
                  <a:outerShdw blurRad="76200" dist="50800" dir="5400000" algn="tl" rotWithShape="0">
                    <a:srgbClr val="000000">
                      <a:alpha val="65000"/>
                    </a:srgbClr>
                  </a:outerShdw>
                </a:effectLst>
                <a:uLnTx/>
                <a:uFillTx/>
                <a:latin typeface="Cooper Black" pitchFamily="18" charset="0"/>
              </a:rPr>
              <a:t>Chauhan Yash B.</a:t>
            </a:r>
          </a:p>
          <a:p>
            <a:pPr marL="514350" marR="0" lvl="0" indent="-514350" defTabSz="914400" eaLnBrk="1" fontAlgn="auto" latinLnBrk="0" hangingPunct="1">
              <a:lnSpc>
                <a:spcPct val="100000"/>
              </a:lnSpc>
              <a:spcBef>
                <a:spcPts val="0"/>
              </a:spcBef>
              <a:spcAft>
                <a:spcPts val="0"/>
              </a:spcAft>
              <a:buClrTx/>
              <a:buSzTx/>
              <a:buFont typeface="+mj-lt"/>
              <a:buAutoNum type="romanUcPeriod"/>
              <a:tabLst/>
              <a:defRPr/>
            </a:pPr>
            <a:r>
              <a:rPr lang="en-US" sz="2400" b="1" kern="0" spc="50" dirty="0" smtClean="0">
                <a:ln w="11430"/>
                <a:solidFill>
                  <a:schemeClr val="tx1">
                    <a:lumMod val="95000"/>
                    <a:lumOff val="5000"/>
                  </a:schemeClr>
                </a:solidFill>
                <a:effectLst>
                  <a:outerShdw blurRad="76200" dist="50800" dir="5400000" algn="tl" rotWithShape="0">
                    <a:srgbClr val="000000">
                      <a:alpha val="65000"/>
                    </a:srgbClr>
                  </a:outerShdw>
                </a:effectLst>
                <a:latin typeface="Cooper Black" pitchFamily="18" charset="0"/>
              </a:rPr>
              <a:t>Akhja Prajesh J.</a:t>
            </a:r>
            <a:endParaRPr kumimoji="0" lang="en-US" sz="2400" b="1" i="0" u="none" strike="noStrike" kern="0" cap="none" spc="50" normalizeH="0" baseline="0" noProof="0" dirty="0" smtClean="0">
              <a:ln w="11430"/>
              <a:solidFill>
                <a:schemeClr val="tx1">
                  <a:lumMod val="95000"/>
                  <a:lumOff val="5000"/>
                </a:schemeClr>
              </a:solidFill>
              <a:effectLst>
                <a:outerShdw blurRad="76200" dist="50800" dir="5400000" algn="tl" rotWithShape="0">
                  <a:srgbClr val="000000">
                    <a:alpha val="65000"/>
                  </a:srgbClr>
                </a:outerShdw>
              </a:effectLst>
              <a:uLnTx/>
              <a:uFillTx/>
              <a:latin typeface="Cooper Black" pitchFamily="18" charset="0"/>
            </a:endParaRPr>
          </a:p>
          <a:p>
            <a:pPr marL="514350" marR="0" lvl="0" indent="-514350" defTabSz="914400" eaLnBrk="1" fontAlgn="auto" latinLnBrk="0" hangingPunct="1">
              <a:lnSpc>
                <a:spcPct val="100000"/>
              </a:lnSpc>
              <a:spcBef>
                <a:spcPts val="0"/>
              </a:spcBef>
              <a:spcAft>
                <a:spcPts val="0"/>
              </a:spcAft>
              <a:buClrTx/>
              <a:buSzTx/>
              <a:buFont typeface="+mj-lt"/>
              <a:buAutoNum type="romanUcPeriod"/>
              <a:tabLst/>
              <a:defRPr/>
            </a:pPr>
            <a:r>
              <a:rPr lang="en-US" sz="2400" b="1" kern="0" spc="50" dirty="0" smtClean="0">
                <a:ln w="11430"/>
                <a:solidFill>
                  <a:schemeClr val="tx1">
                    <a:lumMod val="95000"/>
                    <a:lumOff val="5000"/>
                  </a:schemeClr>
                </a:solidFill>
                <a:effectLst>
                  <a:outerShdw blurRad="76200" dist="50800" dir="5400000" algn="tl" rotWithShape="0">
                    <a:srgbClr val="000000">
                      <a:alpha val="65000"/>
                    </a:srgbClr>
                  </a:outerShdw>
                </a:effectLst>
                <a:latin typeface="Cooper Black" pitchFamily="18" charset="0"/>
              </a:rPr>
              <a:t>Kanjariya Suresh G.</a:t>
            </a:r>
            <a:endParaRPr kumimoji="0" lang="en-US" sz="2400" b="1" i="0" u="none" strike="noStrike" kern="0" cap="none" spc="50" normalizeH="0" baseline="0" noProof="0" dirty="0" smtClean="0">
              <a:ln w="11430"/>
              <a:solidFill>
                <a:schemeClr val="tx1">
                  <a:lumMod val="95000"/>
                  <a:lumOff val="5000"/>
                </a:schemeClr>
              </a:solidFill>
              <a:effectLst>
                <a:outerShdw blurRad="76200" dist="50800" dir="5400000" algn="tl" rotWithShape="0">
                  <a:srgbClr val="000000">
                    <a:alpha val="65000"/>
                  </a:srgbClr>
                </a:outerShdw>
              </a:effectLst>
              <a:uLnTx/>
              <a:uFillTx/>
              <a:latin typeface="Cooper Black" pitchFamily="18" charset="0"/>
            </a:endParaRPr>
          </a:p>
          <a:p>
            <a:pPr marL="514350" marR="0" lvl="0" indent="-514350" defTabSz="914400" eaLnBrk="1" fontAlgn="auto" latinLnBrk="0" hangingPunct="1">
              <a:lnSpc>
                <a:spcPct val="100000"/>
              </a:lnSpc>
              <a:spcBef>
                <a:spcPts val="0"/>
              </a:spcBef>
              <a:spcAft>
                <a:spcPts val="0"/>
              </a:spcAft>
              <a:buClrTx/>
              <a:buSzTx/>
              <a:buFont typeface="+mj-lt"/>
              <a:buAutoNum type="romanUcPeriod"/>
              <a:tabLst/>
              <a:defRPr/>
            </a:pPr>
            <a:r>
              <a:rPr kumimoji="0" lang="en-US" sz="2400" b="1" i="0" u="none" strike="noStrike" kern="0" cap="none" spc="50" normalizeH="0" baseline="0" noProof="0" dirty="0" smtClean="0">
                <a:ln w="11430"/>
                <a:solidFill>
                  <a:schemeClr val="tx1">
                    <a:lumMod val="95000"/>
                    <a:lumOff val="5000"/>
                  </a:schemeClr>
                </a:solidFill>
                <a:effectLst>
                  <a:outerShdw blurRad="76200" dist="50800" dir="5400000" algn="tl" rotWithShape="0">
                    <a:srgbClr val="000000">
                      <a:alpha val="65000"/>
                    </a:srgbClr>
                  </a:outerShdw>
                </a:effectLst>
                <a:uLnTx/>
                <a:uFillTx/>
                <a:latin typeface="Cooper Black" pitchFamily="18" charset="0"/>
              </a:rPr>
              <a:t>Ghodasara Mayank C.</a:t>
            </a:r>
          </a:p>
          <a:p>
            <a:pPr marL="514350" marR="0" lvl="0" indent="-514350" defTabSz="914400" eaLnBrk="1" fontAlgn="auto" latinLnBrk="0" hangingPunct="1">
              <a:lnSpc>
                <a:spcPct val="100000"/>
              </a:lnSpc>
              <a:spcBef>
                <a:spcPts val="0"/>
              </a:spcBef>
              <a:spcAft>
                <a:spcPts val="0"/>
              </a:spcAft>
              <a:buClrTx/>
              <a:buSzTx/>
              <a:buFont typeface="+mj-lt"/>
              <a:buAutoNum type="romanUcPeriod"/>
              <a:tabLst/>
              <a:defRPr/>
            </a:pPr>
            <a:r>
              <a:rPr kumimoji="0" lang="en-US" sz="2400" b="1" i="0" u="none" strike="noStrike" kern="0" cap="none" spc="50" normalizeH="0" baseline="0" noProof="0" dirty="0" smtClean="0">
                <a:ln w="11430"/>
                <a:solidFill>
                  <a:schemeClr val="tx1">
                    <a:lumMod val="95000"/>
                    <a:lumOff val="5000"/>
                  </a:schemeClr>
                </a:solidFill>
                <a:effectLst>
                  <a:outerShdw blurRad="76200" dist="50800" dir="5400000" algn="tl" rotWithShape="0">
                    <a:srgbClr val="000000">
                      <a:alpha val="65000"/>
                    </a:srgbClr>
                  </a:outerShdw>
                </a:effectLst>
                <a:uLnTx/>
                <a:uFillTx/>
                <a:latin typeface="Cooper Black" pitchFamily="18" charset="0"/>
              </a:rPr>
              <a:t>Movaliya Nirav G.</a:t>
            </a:r>
          </a:p>
          <a:p>
            <a:pPr marL="514350" marR="0" lvl="0" indent="-514350" defTabSz="914400" eaLnBrk="1" fontAlgn="auto" latinLnBrk="0" hangingPunct="1">
              <a:lnSpc>
                <a:spcPct val="100000"/>
              </a:lnSpc>
              <a:spcBef>
                <a:spcPts val="0"/>
              </a:spcBef>
              <a:spcAft>
                <a:spcPts val="0"/>
              </a:spcAft>
              <a:buClrTx/>
              <a:buSzTx/>
              <a:buFont typeface="+mj-lt"/>
              <a:buAutoNum type="romanUcPeriod"/>
              <a:tabLst/>
              <a:defRPr/>
            </a:pPr>
            <a:r>
              <a:rPr lang="en-US" sz="2400" b="1" kern="0" spc="50" dirty="0" smtClean="0">
                <a:ln w="11430"/>
                <a:solidFill>
                  <a:schemeClr val="tx1">
                    <a:lumMod val="95000"/>
                    <a:lumOff val="5000"/>
                  </a:schemeClr>
                </a:solidFill>
                <a:effectLst>
                  <a:outerShdw blurRad="76200" dist="50800" dir="5400000" algn="tl" rotWithShape="0">
                    <a:srgbClr val="000000">
                      <a:alpha val="65000"/>
                    </a:srgbClr>
                  </a:outerShdw>
                </a:effectLst>
                <a:latin typeface="Cooper Black" pitchFamily="18" charset="0"/>
              </a:rPr>
              <a:t>Rupareliya Karan H.</a:t>
            </a:r>
            <a:endParaRPr kumimoji="0" lang="en-US" sz="2400" b="1" i="0" u="none" strike="noStrike" kern="0" cap="none" spc="50" normalizeH="0" baseline="0" noProof="0" dirty="0">
              <a:ln w="11430"/>
              <a:solidFill>
                <a:schemeClr val="tx1">
                  <a:lumMod val="95000"/>
                  <a:lumOff val="5000"/>
                </a:schemeClr>
              </a:solidFill>
              <a:effectLst>
                <a:outerShdw blurRad="76200" dist="50800" dir="5400000" algn="tl" rotWithShape="0">
                  <a:srgbClr val="000000">
                    <a:alpha val="65000"/>
                  </a:srgbClr>
                </a:outerShdw>
              </a:effectLst>
              <a:uLnTx/>
              <a:uFillTx/>
              <a:latin typeface="Cooper Black" pitchFamily="18" charset="0"/>
            </a:endParaRPr>
          </a:p>
        </p:txBody>
      </p:sp>
      <p:sp>
        <p:nvSpPr>
          <p:cNvPr id="4" name="Rectangle 3"/>
          <p:cNvSpPr/>
          <p:nvPr/>
        </p:nvSpPr>
        <p:spPr>
          <a:xfrm>
            <a:off x="4877413" y="1693352"/>
            <a:ext cx="3765685" cy="2677656"/>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smtClean="0">
                <a:ln w="9000" cmpd="sng">
                  <a:solidFill>
                    <a:srgbClr val="4C5A6A">
                      <a:shade val="50000"/>
                      <a:satMod val="120000"/>
                    </a:srgbClr>
                  </a:solidFill>
                  <a:prstDash val="solid"/>
                </a:ln>
                <a:gradFill>
                  <a:gsLst>
                    <a:gs pos="0">
                      <a:srgbClr val="4C5A6A">
                        <a:shade val="20000"/>
                        <a:satMod val="245000"/>
                      </a:srgbClr>
                    </a:gs>
                    <a:gs pos="43000">
                      <a:srgbClr val="4C5A6A">
                        <a:satMod val="255000"/>
                      </a:srgbClr>
                    </a:gs>
                    <a:gs pos="48000">
                      <a:srgbClr val="4C5A6A">
                        <a:shade val="85000"/>
                        <a:satMod val="255000"/>
                      </a:srgbClr>
                    </a:gs>
                    <a:gs pos="100000">
                      <a:srgbClr val="4C5A6A">
                        <a:shade val="20000"/>
                        <a:satMod val="245000"/>
                      </a:srgbClr>
                    </a:gs>
                  </a:gsLst>
                  <a:lin ang="5400000"/>
                </a:gradFill>
                <a:effectLst>
                  <a:reflection blurRad="12700" stA="28000" endPos="45000" dist="1000" dir="5400000" sy="-100000" algn="bl" rotWithShape="0"/>
                </a:effectLst>
                <a:uLnTx/>
                <a:uFillTx/>
              </a:rPr>
              <a:t>[130680102030]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smtClean="0">
                <a:ln w="9000" cmpd="sng">
                  <a:solidFill>
                    <a:srgbClr val="4C5A6A">
                      <a:shade val="50000"/>
                      <a:satMod val="120000"/>
                    </a:srgbClr>
                  </a:solidFill>
                  <a:prstDash val="solid"/>
                </a:ln>
                <a:gradFill>
                  <a:gsLst>
                    <a:gs pos="0">
                      <a:srgbClr val="4C5A6A">
                        <a:shade val="20000"/>
                        <a:satMod val="245000"/>
                      </a:srgbClr>
                    </a:gs>
                    <a:gs pos="43000">
                      <a:srgbClr val="4C5A6A">
                        <a:satMod val="255000"/>
                      </a:srgbClr>
                    </a:gs>
                    <a:gs pos="48000">
                      <a:srgbClr val="4C5A6A">
                        <a:shade val="85000"/>
                        <a:satMod val="255000"/>
                      </a:srgbClr>
                    </a:gs>
                    <a:gs pos="100000">
                      <a:srgbClr val="4C5A6A">
                        <a:shade val="20000"/>
                        <a:satMod val="245000"/>
                      </a:srgbClr>
                    </a:gs>
                  </a:gsLst>
                  <a:lin ang="5400000"/>
                </a:gradFill>
                <a:effectLst>
                  <a:reflection blurRad="12700" stA="28000" endPos="45000" dist="1000" dir="5400000" sy="-100000" algn="bl" rotWithShape="0"/>
                </a:effectLst>
                <a:uLnTx/>
                <a:uFillTx/>
              </a:rPr>
              <a:t>[130680102004]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smtClean="0">
                <a:ln w="9000" cmpd="sng">
                  <a:solidFill>
                    <a:srgbClr val="4C5A6A">
                      <a:shade val="50000"/>
                      <a:satMod val="120000"/>
                    </a:srgbClr>
                  </a:solidFill>
                  <a:prstDash val="solid"/>
                </a:ln>
                <a:gradFill>
                  <a:gsLst>
                    <a:gs pos="0">
                      <a:srgbClr val="4C5A6A">
                        <a:shade val="20000"/>
                        <a:satMod val="245000"/>
                      </a:srgbClr>
                    </a:gs>
                    <a:gs pos="43000">
                      <a:srgbClr val="4C5A6A">
                        <a:satMod val="255000"/>
                      </a:srgbClr>
                    </a:gs>
                    <a:gs pos="48000">
                      <a:srgbClr val="4C5A6A">
                        <a:shade val="85000"/>
                        <a:satMod val="255000"/>
                      </a:srgbClr>
                    </a:gs>
                    <a:gs pos="100000">
                      <a:srgbClr val="4C5A6A">
                        <a:shade val="20000"/>
                        <a:satMod val="245000"/>
                      </a:srgbClr>
                    </a:gs>
                  </a:gsLst>
                  <a:lin ang="5400000"/>
                </a:gradFill>
                <a:effectLst>
                  <a:reflection blurRad="12700" stA="28000" endPos="45000" dist="1000" dir="5400000" sy="-100000" algn="bl" rotWithShape="0"/>
                </a:effectLst>
                <a:uLnTx/>
                <a:uFillTx/>
              </a:rPr>
              <a:t>[130680102001]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smtClean="0">
                <a:ln w="9000" cmpd="sng">
                  <a:solidFill>
                    <a:srgbClr val="4C5A6A">
                      <a:shade val="50000"/>
                      <a:satMod val="120000"/>
                    </a:srgbClr>
                  </a:solidFill>
                  <a:prstDash val="solid"/>
                </a:ln>
                <a:gradFill>
                  <a:gsLst>
                    <a:gs pos="0">
                      <a:srgbClr val="4C5A6A">
                        <a:shade val="20000"/>
                        <a:satMod val="245000"/>
                      </a:srgbClr>
                    </a:gs>
                    <a:gs pos="43000">
                      <a:srgbClr val="4C5A6A">
                        <a:satMod val="255000"/>
                      </a:srgbClr>
                    </a:gs>
                    <a:gs pos="48000">
                      <a:srgbClr val="4C5A6A">
                        <a:shade val="85000"/>
                        <a:satMod val="255000"/>
                      </a:srgbClr>
                    </a:gs>
                    <a:gs pos="100000">
                      <a:srgbClr val="4C5A6A">
                        <a:shade val="20000"/>
                        <a:satMod val="245000"/>
                      </a:srgbClr>
                    </a:gs>
                  </a:gsLst>
                  <a:lin ang="5400000"/>
                </a:gradFill>
                <a:effectLst>
                  <a:reflection blurRad="12700" stA="28000" endPos="45000" dist="1000" dir="5400000" sy="-100000" algn="bl" rotWithShape="0"/>
                </a:effectLst>
                <a:uLnTx/>
                <a:uFillTx/>
              </a:rPr>
              <a:t>[130680102015]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smtClean="0">
                <a:ln w="9000" cmpd="sng">
                  <a:solidFill>
                    <a:srgbClr val="4C5A6A">
                      <a:shade val="50000"/>
                      <a:satMod val="120000"/>
                    </a:srgbClr>
                  </a:solidFill>
                  <a:prstDash val="solid"/>
                </a:ln>
                <a:gradFill>
                  <a:gsLst>
                    <a:gs pos="0">
                      <a:srgbClr val="4C5A6A">
                        <a:shade val="20000"/>
                        <a:satMod val="245000"/>
                      </a:srgbClr>
                    </a:gs>
                    <a:gs pos="43000">
                      <a:srgbClr val="4C5A6A">
                        <a:satMod val="255000"/>
                      </a:srgbClr>
                    </a:gs>
                    <a:gs pos="48000">
                      <a:srgbClr val="4C5A6A">
                        <a:shade val="85000"/>
                        <a:satMod val="255000"/>
                      </a:srgbClr>
                    </a:gs>
                    <a:gs pos="100000">
                      <a:srgbClr val="4C5A6A">
                        <a:shade val="20000"/>
                        <a:satMod val="245000"/>
                      </a:srgbClr>
                    </a:gs>
                  </a:gsLst>
                  <a:lin ang="5400000"/>
                </a:gradFill>
                <a:effectLst>
                  <a:reflection blurRad="12700" stA="28000" endPos="45000" dist="1000" dir="5400000" sy="-100000" algn="bl" rotWithShape="0"/>
                </a:effectLst>
                <a:uLnTx/>
                <a:uFillTx/>
              </a:rPr>
              <a:t>[130680102009]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smtClean="0">
                <a:ln w="9000" cmpd="sng">
                  <a:solidFill>
                    <a:srgbClr val="4C5A6A">
                      <a:shade val="50000"/>
                      <a:satMod val="120000"/>
                    </a:srgbClr>
                  </a:solidFill>
                  <a:prstDash val="solid"/>
                </a:ln>
                <a:gradFill>
                  <a:gsLst>
                    <a:gs pos="0">
                      <a:srgbClr val="4C5A6A">
                        <a:shade val="20000"/>
                        <a:satMod val="245000"/>
                      </a:srgbClr>
                    </a:gs>
                    <a:gs pos="43000">
                      <a:srgbClr val="4C5A6A">
                        <a:satMod val="255000"/>
                      </a:srgbClr>
                    </a:gs>
                    <a:gs pos="48000">
                      <a:srgbClr val="4C5A6A">
                        <a:shade val="85000"/>
                        <a:satMod val="255000"/>
                      </a:srgbClr>
                    </a:gs>
                    <a:gs pos="100000">
                      <a:srgbClr val="4C5A6A">
                        <a:shade val="20000"/>
                        <a:satMod val="245000"/>
                      </a:srgbClr>
                    </a:gs>
                  </a:gsLst>
                  <a:lin ang="5400000"/>
                </a:gradFill>
                <a:effectLst>
                  <a:reflection blurRad="12700" stA="28000" endPos="45000" dist="1000" dir="5400000" sy="-100000" algn="bl" rotWithShape="0"/>
                </a:effectLst>
                <a:uLnTx/>
                <a:uFillTx/>
              </a:rPr>
              <a:t>[130680102018]</a:t>
            </a:r>
          </a:p>
          <a:p>
            <a:pPr algn="ctr">
              <a:defRPr/>
            </a:pPr>
            <a:r>
              <a:rPr lang="en-US" sz="2400" b="1" kern="0" cap="all" dirty="0">
                <a:ln w="9000" cmpd="sng">
                  <a:solidFill>
                    <a:srgbClr val="4C5A6A">
                      <a:shade val="50000"/>
                      <a:satMod val="120000"/>
                    </a:srgbClr>
                  </a:solidFill>
                  <a:prstDash val="solid"/>
                </a:ln>
                <a:gradFill>
                  <a:gsLst>
                    <a:gs pos="0">
                      <a:srgbClr val="4C5A6A">
                        <a:shade val="20000"/>
                        <a:satMod val="245000"/>
                      </a:srgbClr>
                    </a:gs>
                    <a:gs pos="43000">
                      <a:srgbClr val="4C5A6A">
                        <a:satMod val="255000"/>
                      </a:srgbClr>
                    </a:gs>
                    <a:gs pos="48000">
                      <a:srgbClr val="4C5A6A">
                        <a:shade val="85000"/>
                        <a:satMod val="255000"/>
                      </a:srgbClr>
                    </a:gs>
                    <a:gs pos="100000">
                      <a:srgbClr val="4C5A6A">
                        <a:shade val="20000"/>
                        <a:satMod val="245000"/>
                      </a:srgbClr>
                    </a:gs>
                  </a:gsLst>
                  <a:lin ang="5400000"/>
                </a:gradFill>
                <a:effectLst>
                  <a:reflection blurRad="12700" stA="28000" endPos="45000" dist="1000" dir="5400000" sy="-100000" algn="bl" rotWithShape="0"/>
                </a:effectLst>
              </a:rPr>
              <a:t>[</a:t>
            </a:r>
            <a:r>
              <a:rPr lang="en-US" sz="2400" b="1" kern="0" cap="all" dirty="0" smtClean="0">
                <a:ln w="9000" cmpd="sng">
                  <a:solidFill>
                    <a:srgbClr val="4C5A6A">
                      <a:shade val="50000"/>
                      <a:satMod val="120000"/>
                    </a:srgbClr>
                  </a:solidFill>
                  <a:prstDash val="solid"/>
                </a:ln>
                <a:gradFill>
                  <a:gsLst>
                    <a:gs pos="0">
                      <a:srgbClr val="4C5A6A">
                        <a:shade val="20000"/>
                        <a:satMod val="245000"/>
                      </a:srgbClr>
                    </a:gs>
                    <a:gs pos="43000">
                      <a:srgbClr val="4C5A6A">
                        <a:satMod val="255000"/>
                      </a:srgbClr>
                    </a:gs>
                    <a:gs pos="48000">
                      <a:srgbClr val="4C5A6A">
                        <a:shade val="85000"/>
                        <a:satMod val="255000"/>
                      </a:srgbClr>
                    </a:gs>
                    <a:gs pos="100000">
                      <a:srgbClr val="4C5A6A">
                        <a:shade val="20000"/>
                        <a:satMod val="245000"/>
                      </a:srgbClr>
                    </a:gs>
                  </a:gsLst>
                  <a:lin ang="5400000"/>
                </a:gradFill>
                <a:effectLst>
                  <a:reflection blurRad="12700" stA="28000" endPos="45000" dist="1000" dir="5400000" sy="-100000" algn="bl" rotWithShape="0"/>
                </a:effectLst>
              </a:rPr>
              <a:t>130680102042]</a:t>
            </a:r>
            <a:endParaRPr lang="en-US" sz="2400" b="1" kern="0" cap="all" dirty="0">
              <a:ln w="9000" cmpd="sng">
                <a:solidFill>
                  <a:srgbClr val="4C5A6A">
                    <a:shade val="50000"/>
                    <a:satMod val="120000"/>
                  </a:srgbClr>
                </a:solidFill>
                <a:prstDash val="solid"/>
              </a:ln>
              <a:gradFill>
                <a:gsLst>
                  <a:gs pos="0">
                    <a:srgbClr val="4C5A6A">
                      <a:shade val="20000"/>
                      <a:satMod val="245000"/>
                    </a:srgbClr>
                  </a:gs>
                  <a:gs pos="43000">
                    <a:srgbClr val="4C5A6A">
                      <a:satMod val="255000"/>
                    </a:srgbClr>
                  </a:gs>
                  <a:gs pos="48000">
                    <a:srgbClr val="4C5A6A">
                      <a:shade val="85000"/>
                      <a:satMod val="255000"/>
                    </a:srgbClr>
                  </a:gs>
                  <a:gs pos="100000">
                    <a:srgbClr val="4C5A6A">
                      <a:shade val="20000"/>
                      <a:satMod val="245000"/>
                    </a:srgbClr>
                  </a:gs>
                </a:gsLst>
                <a:lin ang="5400000"/>
              </a:gradFill>
              <a:effectLst>
                <a:reflection blurRad="12700" stA="28000" endPos="45000" dist="1000" dir="5400000" sy="-100000" algn="bl" rotWithShape="0"/>
              </a:effectLst>
            </a:endParaRPr>
          </a:p>
        </p:txBody>
      </p:sp>
      <p:sp>
        <p:nvSpPr>
          <p:cNvPr id="5" name="Rectangle 4"/>
          <p:cNvSpPr/>
          <p:nvPr/>
        </p:nvSpPr>
        <p:spPr>
          <a:xfrm>
            <a:off x="381000" y="5508035"/>
            <a:ext cx="2471574" cy="646331"/>
          </a:xfrm>
          <a:prstGeom prst="rect">
            <a:avLst/>
          </a:prstGeom>
          <a:noFill/>
        </p:spPr>
        <p:txBody>
          <a:bodyPr wrap="none" lIns="91440" tIns="45720" rIns="91440" bIns="4572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w="31550" cmpd="sng">
                  <a:gradFill>
                    <a:gsLst>
                      <a:gs pos="70000">
                        <a:srgbClr val="79463D">
                          <a:shade val="50000"/>
                          <a:satMod val="190000"/>
                        </a:srgbClr>
                      </a:gs>
                      <a:gs pos="0">
                        <a:srgbClr val="79463D">
                          <a:tint val="77000"/>
                          <a:satMod val="180000"/>
                        </a:srgbClr>
                      </a:gs>
                    </a:gsLst>
                    <a:lin ang="5400000"/>
                  </a:gradFill>
                  <a:prstDash val="solid"/>
                </a:ln>
                <a:solidFill>
                  <a:srgbClr val="79463D">
                    <a:tint val="15000"/>
                    <a:satMod val="200000"/>
                  </a:srgbClr>
                </a:solidFill>
                <a:effectLst>
                  <a:outerShdw blurRad="50800" dist="40000" dir="5400000" algn="tl" rotWithShape="0">
                    <a:srgbClr val="000000">
                      <a:shade val="5000"/>
                      <a:satMod val="120000"/>
                      <a:alpha val="33000"/>
                    </a:srgbClr>
                  </a:outerShdw>
                </a:effectLst>
                <a:uLnTx/>
                <a:uFillTx/>
              </a:rPr>
              <a:t>Guided by  :</a:t>
            </a:r>
            <a:endParaRPr kumimoji="0" lang="en-US" sz="3600" b="1" i="0" u="none" strike="noStrike" kern="0" cap="none" spc="0" normalizeH="0" baseline="0" noProof="0" dirty="0">
              <a:ln w="31550" cmpd="sng">
                <a:gradFill>
                  <a:gsLst>
                    <a:gs pos="70000">
                      <a:srgbClr val="79463D">
                        <a:shade val="50000"/>
                        <a:satMod val="190000"/>
                      </a:srgbClr>
                    </a:gs>
                    <a:gs pos="0">
                      <a:srgbClr val="79463D">
                        <a:tint val="77000"/>
                        <a:satMod val="180000"/>
                      </a:srgbClr>
                    </a:gs>
                  </a:gsLst>
                  <a:lin ang="5400000"/>
                </a:gradFill>
                <a:prstDash val="solid"/>
              </a:ln>
              <a:solidFill>
                <a:srgbClr val="79463D">
                  <a:tint val="15000"/>
                  <a:satMod val="200000"/>
                </a:srgbClr>
              </a:solidFill>
              <a:effectLst>
                <a:outerShdw blurRad="50800" dist="40000" dir="5400000" algn="tl" rotWithShape="0">
                  <a:srgbClr val="000000">
                    <a:shade val="5000"/>
                    <a:satMod val="120000"/>
                    <a:alpha val="33000"/>
                  </a:srgbClr>
                </a:outerShdw>
              </a:effectLst>
              <a:uLnTx/>
              <a:uFillTx/>
            </a:endParaRPr>
          </a:p>
        </p:txBody>
      </p:sp>
      <p:sp>
        <p:nvSpPr>
          <p:cNvPr id="6" name="Rectangle 5"/>
          <p:cNvSpPr/>
          <p:nvPr/>
        </p:nvSpPr>
        <p:spPr>
          <a:xfrm>
            <a:off x="3538100" y="5576066"/>
            <a:ext cx="471154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smtClean="0">
                <a:ln w="11430"/>
                <a:gradFill>
                  <a:gsLst>
                    <a:gs pos="0">
                      <a:srgbClr val="AD8F67">
                        <a:tint val="70000"/>
                        <a:satMod val="245000"/>
                      </a:srgbClr>
                    </a:gs>
                    <a:gs pos="75000">
                      <a:srgbClr val="AD8F67">
                        <a:tint val="90000"/>
                        <a:shade val="60000"/>
                        <a:satMod val="240000"/>
                      </a:srgbClr>
                    </a:gs>
                    <a:gs pos="100000">
                      <a:srgbClr val="AD8F67">
                        <a:tint val="100000"/>
                        <a:shade val="50000"/>
                        <a:satMod val="240000"/>
                      </a:srgbClr>
                    </a:gs>
                  </a:gsLst>
                  <a:lin ang="5400000"/>
                </a:gradFill>
                <a:effectLst>
                  <a:outerShdw blurRad="50800" dist="39000" dir="5460000" algn="tl">
                    <a:srgbClr val="000000">
                      <a:alpha val="38000"/>
                    </a:srgbClr>
                  </a:outerShdw>
                </a:effectLst>
              </a:rPr>
              <a:t>KHUSHBU A. PATEL</a:t>
            </a:r>
            <a:endParaRPr kumimoji="0" lang="en-US" sz="3600" b="1" i="0" u="none" strike="noStrike" kern="0" cap="none" spc="0" normalizeH="0" baseline="0" noProof="0" dirty="0">
              <a:ln w="11430"/>
              <a:gradFill>
                <a:gsLst>
                  <a:gs pos="0">
                    <a:srgbClr val="AD8F67">
                      <a:tint val="70000"/>
                      <a:satMod val="245000"/>
                    </a:srgbClr>
                  </a:gs>
                  <a:gs pos="75000">
                    <a:srgbClr val="AD8F67">
                      <a:tint val="90000"/>
                      <a:shade val="60000"/>
                      <a:satMod val="240000"/>
                    </a:srgbClr>
                  </a:gs>
                  <a:gs pos="100000">
                    <a:srgbClr val="AD8F67">
                      <a:tint val="100000"/>
                      <a:shade val="50000"/>
                      <a:satMod val="240000"/>
                    </a:srgbClr>
                  </a:gs>
                </a:gsLst>
                <a:lin ang="5400000"/>
              </a:gradFill>
              <a:effectLst>
                <a:outerShdw blurRad="50800" dist="39000" dir="5460000" algn="tl">
                  <a:srgbClr val="000000">
                    <a:alpha val="38000"/>
                  </a:srgbClr>
                </a:outerShdw>
              </a:effectLst>
              <a:uLnTx/>
              <a:uFillTx/>
            </a:endParaRPr>
          </a:p>
        </p:txBody>
      </p:sp>
    </p:spTree>
    <p:extLst>
      <p:ext uri="{BB962C8B-B14F-4D97-AF65-F5344CB8AC3E}">
        <p14:creationId xmlns="" xmlns:p14="http://schemas.microsoft.com/office/powerpoint/2010/main" val="1031734853"/>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33465"/>
            <a:ext cx="9144000" cy="5324535"/>
          </a:xfrm>
          <a:prstGeom prst="rect">
            <a:avLst/>
          </a:prstGeom>
        </p:spPr>
        <p:txBody>
          <a:bodyPr wrap="square">
            <a:spAutoFit/>
          </a:bodyPr>
          <a:lstStyle/>
          <a:p>
            <a:r>
              <a:rPr lang="en-US" sz="2000" b="1" dirty="0">
                <a:solidFill>
                  <a:srgbClr val="000000"/>
                </a:solidFill>
                <a:latin typeface="verdana"/>
              </a:rPr>
              <a:t>1. Fastest means of </a:t>
            </a:r>
            <a:r>
              <a:rPr lang="en-US" sz="2000" b="1" dirty="0" smtClean="0">
                <a:solidFill>
                  <a:srgbClr val="000000"/>
                </a:solidFill>
                <a:latin typeface="verdana"/>
              </a:rPr>
              <a:t>Transport :</a:t>
            </a:r>
            <a:r>
              <a:rPr lang="en-US" sz="2000" dirty="0"/>
              <a:t/>
            </a:r>
            <a:br>
              <a:rPr lang="en-US" sz="2000" dirty="0"/>
            </a:br>
            <a:r>
              <a:rPr lang="en-US" sz="2000" dirty="0" smtClean="0">
                <a:solidFill>
                  <a:srgbClr val="000000"/>
                </a:solidFill>
                <a:latin typeface="verdana"/>
              </a:rPr>
              <a:t>Air </a:t>
            </a:r>
            <a:r>
              <a:rPr lang="en-US" sz="2000" dirty="0">
                <a:solidFill>
                  <a:srgbClr val="000000"/>
                </a:solidFill>
                <a:latin typeface="verdana"/>
              </a:rPr>
              <a:t>transport operates at a very high speed. The high speed makes the air transport the fastest of all the other forms of transport</a:t>
            </a:r>
            <a:r>
              <a:rPr lang="en-US" sz="2000" dirty="0" smtClean="0">
                <a:solidFill>
                  <a:srgbClr val="000000"/>
                </a:solidFill>
                <a:latin typeface="verdana"/>
              </a:rPr>
              <a:t>.</a:t>
            </a:r>
            <a:r>
              <a:rPr lang="en-US" sz="2000" dirty="0"/>
              <a:t/>
            </a:r>
            <a:br>
              <a:rPr lang="en-US" sz="2000" dirty="0"/>
            </a:br>
            <a:r>
              <a:rPr lang="en-US" sz="2000" b="1" dirty="0"/>
              <a:t/>
            </a:r>
            <a:br>
              <a:rPr lang="en-US" sz="2000" b="1" dirty="0"/>
            </a:br>
            <a:r>
              <a:rPr lang="en-US" sz="2000" b="1" dirty="0" smtClean="0">
                <a:solidFill>
                  <a:srgbClr val="000000"/>
                </a:solidFill>
                <a:latin typeface="verdana"/>
              </a:rPr>
              <a:t>2</a:t>
            </a:r>
            <a:r>
              <a:rPr lang="en-US" sz="2000" b="1" dirty="0">
                <a:solidFill>
                  <a:srgbClr val="000000"/>
                </a:solidFill>
                <a:latin typeface="verdana"/>
              </a:rPr>
              <a:t>. Suitability:</a:t>
            </a:r>
            <a:r>
              <a:rPr lang="en-US" sz="2000" dirty="0"/>
              <a:t/>
            </a:r>
            <a:br>
              <a:rPr lang="en-US" sz="2000" dirty="0"/>
            </a:br>
            <a:r>
              <a:rPr lang="en-US" sz="2000" dirty="0" smtClean="0">
                <a:solidFill>
                  <a:srgbClr val="000000"/>
                </a:solidFill>
                <a:latin typeface="verdana"/>
              </a:rPr>
              <a:t>Air </a:t>
            </a:r>
            <a:r>
              <a:rPr lang="en-US" sz="2000" dirty="0">
                <a:solidFill>
                  <a:srgbClr val="000000"/>
                </a:solidFill>
                <a:latin typeface="verdana"/>
              </a:rPr>
              <a:t>transport is suitable to carry passengers who want lot of comfort and convenience. The passengers can save lot of time. Light and valuable goods like diamonds, gems, etc</a:t>
            </a:r>
            <a:r>
              <a:rPr lang="en-US" sz="2000" dirty="0" smtClean="0">
                <a:solidFill>
                  <a:srgbClr val="000000"/>
                </a:solidFill>
                <a:latin typeface="verdana"/>
              </a:rPr>
              <a:t>.</a:t>
            </a:r>
            <a:r>
              <a:rPr lang="en-US" sz="2000" dirty="0" smtClean="0"/>
              <a:t/>
            </a:r>
            <a:br>
              <a:rPr lang="en-US" sz="2000" dirty="0" smtClean="0"/>
            </a:br>
            <a:r>
              <a:rPr lang="en-US" sz="2000" b="1" dirty="0"/>
              <a:t/>
            </a:r>
            <a:br>
              <a:rPr lang="en-US" sz="2000" b="1" dirty="0"/>
            </a:br>
            <a:r>
              <a:rPr lang="en-US" sz="2000" b="1" dirty="0" smtClean="0">
                <a:solidFill>
                  <a:srgbClr val="000000"/>
                </a:solidFill>
                <a:latin typeface="verdana"/>
              </a:rPr>
              <a:t>3</a:t>
            </a:r>
            <a:r>
              <a:rPr lang="en-US" sz="2000" b="1" dirty="0">
                <a:solidFill>
                  <a:srgbClr val="000000"/>
                </a:solidFill>
                <a:latin typeface="verdana"/>
              </a:rPr>
              <a:t>. Vital during emergencies:</a:t>
            </a:r>
            <a:r>
              <a:rPr lang="en-US" sz="2000" dirty="0"/>
              <a:t/>
            </a:r>
            <a:br>
              <a:rPr lang="en-US" sz="2000" dirty="0"/>
            </a:br>
            <a:r>
              <a:rPr lang="en-US" sz="2000" dirty="0" smtClean="0">
                <a:solidFill>
                  <a:srgbClr val="000000"/>
                </a:solidFill>
                <a:latin typeface="verdana"/>
              </a:rPr>
              <a:t>Air </a:t>
            </a:r>
            <a:r>
              <a:rPr lang="en-US" sz="2000" dirty="0">
                <a:solidFill>
                  <a:srgbClr val="000000"/>
                </a:solidFill>
                <a:latin typeface="verdana"/>
              </a:rPr>
              <a:t>transport is very vital during emergencies. When there are floods, earthquakes, etc. foods, medicine and other requirements can be supplied to victims with the help of helicopters</a:t>
            </a:r>
            <a:r>
              <a:rPr lang="en-US" sz="2000" dirty="0" smtClean="0">
                <a:solidFill>
                  <a:srgbClr val="000000"/>
                </a:solidFill>
                <a:latin typeface="verdana"/>
              </a:rPr>
              <a:t>.</a:t>
            </a:r>
            <a:r>
              <a:rPr lang="en-US" sz="2000" dirty="0"/>
              <a:t/>
            </a:r>
            <a:br>
              <a:rPr lang="en-US" sz="2000" dirty="0"/>
            </a:br>
            <a:r>
              <a:rPr lang="en-US" sz="2000" dirty="0"/>
              <a:t/>
            </a:r>
            <a:br>
              <a:rPr lang="en-US" sz="2000" dirty="0"/>
            </a:br>
            <a:r>
              <a:rPr lang="en-US" sz="2000" b="1" dirty="0" smtClean="0">
                <a:solidFill>
                  <a:srgbClr val="000000"/>
                </a:solidFill>
                <a:latin typeface="verdana"/>
              </a:rPr>
              <a:t>4</a:t>
            </a:r>
            <a:r>
              <a:rPr lang="en-US" sz="2000" b="1" dirty="0">
                <a:solidFill>
                  <a:srgbClr val="000000"/>
                </a:solidFill>
                <a:latin typeface="verdana"/>
              </a:rPr>
              <a:t>. Efficient service:</a:t>
            </a:r>
            <a:r>
              <a:rPr lang="en-US" sz="2000" dirty="0"/>
              <a:t/>
            </a:r>
            <a:br>
              <a:rPr lang="en-US" sz="2000" dirty="0"/>
            </a:br>
            <a:r>
              <a:rPr lang="en-US" sz="2000" dirty="0" smtClean="0">
                <a:solidFill>
                  <a:srgbClr val="000000"/>
                </a:solidFill>
                <a:latin typeface="verdana"/>
              </a:rPr>
              <a:t>Air </a:t>
            </a:r>
            <a:r>
              <a:rPr lang="en-US" sz="2000" dirty="0">
                <a:solidFill>
                  <a:srgbClr val="000000"/>
                </a:solidFill>
                <a:latin typeface="verdana"/>
              </a:rPr>
              <a:t>transport, especially, the international airlines provide highly efficient services to its customers</a:t>
            </a:r>
            <a:r>
              <a:rPr lang="en-US" sz="2000" dirty="0" smtClean="0">
                <a:solidFill>
                  <a:srgbClr val="000000"/>
                </a:solidFill>
                <a:latin typeface="verdana"/>
              </a:rPr>
              <a:t>.</a:t>
            </a:r>
            <a:endParaRPr lang="en-US" sz="2000" dirty="0"/>
          </a:p>
        </p:txBody>
      </p:sp>
      <p:sp>
        <p:nvSpPr>
          <p:cNvPr id="3" name="Rectangle 2"/>
          <p:cNvSpPr/>
          <p:nvPr/>
        </p:nvSpPr>
        <p:spPr>
          <a:xfrm>
            <a:off x="914400" y="57928"/>
            <a:ext cx="73152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36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Advantages  and Disadvantages</a:t>
            </a:r>
          </a:p>
        </p:txBody>
      </p:sp>
      <p:sp>
        <p:nvSpPr>
          <p:cNvPr id="4" name="Rectangle 3"/>
          <p:cNvSpPr/>
          <p:nvPr/>
        </p:nvSpPr>
        <p:spPr>
          <a:xfrm>
            <a:off x="152400" y="914400"/>
            <a:ext cx="2207656" cy="523220"/>
          </a:xfrm>
          <a:prstGeom prst="rect">
            <a:avLst/>
          </a:prstGeom>
        </p:spPr>
        <p:txBody>
          <a:bodyPr wrap="none">
            <a:spAutoFit/>
          </a:bodyPr>
          <a:lstStyle/>
          <a:p>
            <a:pPr lvl="0" fontAlgn="base"/>
            <a:r>
              <a:rPr lang="en-US" sz="2800" b="1" dirty="0">
                <a:solidFill>
                  <a:srgbClr val="000000"/>
                </a:solidFill>
              </a:rPr>
              <a:t>Advantages:</a:t>
            </a:r>
          </a:p>
        </p:txBody>
      </p:sp>
    </p:spTree>
    <p:extLst>
      <p:ext uri="{BB962C8B-B14F-4D97-AF65-F5344CB8AC3E}">
        <p14:creationId xmlns="" xmlns:p14="http://schemas.microsoft.com/office/powerpoint/2010/main" val="2474705586"/>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2685351" cy="523220"/>
          </a:xfrm>
          <a:prstGeom prst="rect">
            <a:avLst/>
          </a:prstGeom>
        </p:spPr>
        <p:txBody>
          <a:bodyPr wrap="none">
            <a:spAutoFit/>
          </a:bodyPr>
          <a:lstStyle/>
          <a:p>
            <a:pPr lvl="0" fontAlgn="base"/>
            <a:r>
              <a:rPr lang="en-US" sz="2800" b="1" dirty="0" smtClean="0">
                <a:solidFill>
                  <a:srgbClr val="000000"/>
                </a:solidFill>
              </a:rPr>
              <a:t>Disadvantages</a:t>
            </a:r>
            <a:r>
              <a:rPr lang="en-US" sz="2800" b="1" dirty="0">
                <a:solidFill>
                  <a:srgbClr val="000000"/>
                </a:solidFill>
              </a:rPr>
              <a:t>:</a:t>
            </a:r>
          </a:p>
        </p:txBody>
      </p:sp>
      <p:sp>
        <p:nvSpPr>
          <p:cNvPr id="3" name="Rectangle 2"/>
          <p:cNvSpPr/>
          <p:nvPr/>
        </p:nvSpPr>
        <p:spPr>
          <a:xfrm>
            <a:off x="152400" y="948690"/>
            <a:ext cx="8991600" cy="5078313"/>
          </a:xfrm>
          <a:prstGeom prst="rect">
            <a:avLst/>
          </a:prstGeom>
        </p:spPr>
        <p:txBody>
          <a:bodyPr wrap="square">
            <a:spAutoFit/>
          </a:bodyPr>
          <a:lstStyle/>
          <a:p>
            <a:r>
              <a:rPr lang="en-US" b="1" dirty="0" smtClean="0">
                <a:solidFill>
                  <a:srgbClr val="000000"/>
                </a:solidFill>
                <a:latin typeface="verdana"/>
              </a:rPr>
              <a:t>1. Huge </a:t>
            </a:r>
            <a:r>
              <a:rPr lang="en-US" b="1" dirty="0">
                <a:solidFill>
                  <a:srgbClr val="000000"/>
                </a:solidFill>
                <a:latin typeface="verdana"/>
              </a:rPr>
              <a:t>investment:</a:t>
            </a:r>
            <a:r>
              <a:rPr lang="en-US" dirty="0"/>
              <a:t/>
            </a:r>
            <a:br>
              <a:rPr lang="en-US" dirty="0"/>
            </a:br>
            <a:r>
              <a:rPr lang="en-US" dirty="0" smtClean="0">
                <a:solidFill>
                  <a:srgbClr val="000000"/>
                </a:solidFill>
                <a:latin typeface="verdana"/>
              </a:rPr>
              <a:t>Air </a:t>
            </a:r>
            <a:r>
              <a:rPr lang="en-US" dirty="0">
                <a:solidFill>
                  <a:srgbClr val="000000"/>
                </a:solidFill>
                <a:latin typeface="verdana"/>
              </a:rPr>
              <a:t>transport requires huge investment. A motor vehicle can cost a lakhs of rupees which the person can afford to buy, but an aero plane costs crores of rupees.</a:t>
            </a:r>
            <a:r>
              <a:rPr lang="en-US" dirty="0"/>
              <a:t/>
            </a:r>
            <a:br>
              <a:rPr lang="en-US" dirty="0"/>
            </a:br>
            <a:r>
              <a:rPr lang="en-US" dirty="0"/>
              <a:t/>
            </a:r>
            <a:br>
              <a:rPr lang="en-US" dirty="0"/>
            </a:br>
            <a:r>
              <a:rPr lang="en-US" b="1" dirty="0" smtClean="0">
                <a:solidFill>
                  <a:srgbClr val="000000"/>
                </a:solidFill>
                <a:latin typeface="verdana"/>
              </a:rPr>
              <a:t>2</a:t>
            </a:r>
            <a:r>
              <a:rPr lang="en-US" b="1" dirty="0">
                <a:solidFill>
                  <a:srgbClr val="000000"/>
                </a:solidFill>
                <a:latin typeface="verdana"/>
              </a:rPr>
              <a:t>. Limited carrying capacity:</a:t>
            </a:r>
            <a:r>
              <a:rPr lang="en-US" dirty="0"/>
              <a:t/>
            </a:r>
            <a:br>
              <a:rPr lang="en-US" dirty="0"/>
            </a:br>
            <a:r>
              <a:rPr lang="en-US" dirty="0" smtClean="0">
                <a:solidFill>
                  <a:srgbClr val="000000"/>
                </a:solidFill>
                <a:latin typeface="verdana"/>
              </a:rPr>
              <a:t>The </a:t>
            </a:r>
            <a:r>
              <a:rPr lang="en-US" dirty="0">
                <a:solidFill>
                  <a:srgbClr val="000000"/>
                </a:solidFill>
                <a:latin typeface="verdana"/>
              </a:rPr>
              <a:t>air transport has a limited carrying capacity as compared to Water and Railway Transport. This is because; the space available in the aero plane is limited.</a:t>
            </a:r>
            <a:r>
              <a:rPr lang="en-US" dirty="0"/>
              <a:t/>
            </a:r>
            <a:br>
              <a:rPr lang="en-US" dirty="0"/>
            </a:br>
            <a:r>
              <a:rPr lang="en-US" b="1" dirty="0"/>
              <a:t/>
            </a:r>
            <a:br>
              <a:rPr lang="en-US" b="1" dirty="0"/>
            </a:br>
            <a:r>
              <a:rPr lang="en-US" b="1" dirty="0" smtClean="0">
                <a:solidFill>
                  <a:srgbClr val="000000"/>
                </a:solidFill>
                <a:latin typeface="verdana"/>
              </a:rPr>
              <a:t>3</a:t>
            </a:r>
            <a:r>
              <a:rPr lang="en-US" b="1" dirty="0">
                <a:solidFill>
                  <a:srgbClr val="000000"/>
                </a:solidFill>
                <a:latin typeface="verdana"/>
              </a:rPr>
              <a:t>. Heavy maintenance cost:</a:t>
            </a:r>
            <a:r>
              <a:rPr lang="en-US" b="1" dirty="0"/>
              <a:t/>
            </a:r>
            <a:br>
              <a:rPr lang="en-US" b="1" dirty="0"/>
            </a:br>
            <a:r>
              <a:rPr lang="en-US" dirty="0" smtClean="0">
                <a:solidFill>
                  <a:srgbClr val="000000"/>
                </a:solidFill>
                <a:latin typeface="verdana"/>
              </a:rPr>
              <a:t>Air </a:t>
            </a:r>
            <a:r>
              <a:rPr lang="en-US" dirty="0">
                <a:solidFill>
                  <a:srgbClr val="000000"/>
                </a:solidFill>
                <a:latin typeface="verdana"/>
              </a:rPr>
              <a:t>transport requires heavy maintenance cost. There is a constant need to monitor the maintenance of the vehicle. This is because the aero planes carry important or rich passengers and also valuable cargo</a:t>
            </a:r>
            <a:r>
              <a:rPr lang="en-US" dirty="0" smtClean="0">
                <a:solidFill>
                  <a:srgbClr val="000000"/>
                </a:solidFill>
                <a:latin typeface="verdana"/>
              </a:rPr>
              <a:t>.</a:t>
            </a:r>
          </a:p>
          <a:p>
            <a:r>
              <a:rPr lang="en-US" b="1" dirty="0"/>
              <a:t/>
            </a:r>
            <a:br>
              <a:rPr lang="en-US" b="1" dirty="0"/>
            </a:br>
            <a:r>
              <a:rPr lang="en-US" b="1" dirty="0" smtClean="0">
                <a:solidFill>
                  <a:srgbClr val="000000"/>
                </a:solidFill>
                <a:latin typeface="verdana"/>
              </a:rPr>
              <a:t>4</a:t>
            </a:r>
            <a:r>
              <a:rPr lang="en-US" b="1" dirty="0">
                <a:solidFill>
                  <a:srgbClr val="000000"/>
                </a:solidFill>
                <a:latin typeface="verdana"/>
              </a:rPr>
              <a:t>. High overhead cost:</a:t>
            </a:r>
            <a:r>
              <a:rPr lang="en-US" dirty="0"/>
              <a:t/>
            </a:r>
            <a:br>
              <a:rPr lang="en-US" dirty="0"/>
            </a:br>
            <a:r>
              <a:rPr lang="en-US" dirty="0" smtClean="0">
                <a:solidFill>
                  <a:srgbClr val="000000"/>
                </a:solidFill>
                <a:latin typeface="verdana"/>
              </a:rPr>
              <a:t>The </a:t>
            </a:r>
            <a:r>
              <a:rPr lang="en-US" dirty="0">
                <a:solidFill>
                  <a:srgbClr val="000000"/>
                </a:solidFill>
                <a:latin typeface="verdana"/>
              </a:rPr>
              <a:t>air transport requires high overhead cost. This is because the aero planes and other vehicles use pure fuel </a:t>
            </a:r>
            <a:r>
              <a:rPr lang="en-US" dirty="0" smtClean="0">
                <a:solidFill>
                  <a:srgbClr val="000000"/>
                </a:solidFill>
                <a:latin typeface="verdana"/>
              </a:rPr>
              <a:t>, </a:t>
            </a:r>
            <a:r>
              <a:rPr lang="en-US" dirty="0">
                <a:solidFill>
                  <a:srgbClr val="000000"/>
                </a:solidFill>
                <a:latin typeface="verdana"/>
              </a:rPr>
              <a:t>crew and other staff are very high.</a:t>
            </a:r>
            <a:endParaRPr lang="en-US" dirty="0"/>
          </a:p>
        </p:txBody>
      </p:sp>
    </p:spTree>
    <p:extLst>
      <p:ext uri="{BB962C8B-B14F-4D97-AF65-F5344CB8AC3E}">
        <p14:creationId xmlns="" xmlns:p14="http://schemas.microsoft.com/office/powerpoint/2010/main" val="2737692493"/>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60" y="88736"/>
            <a:ext cx="6511718" cy="707886"/>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BOT  project for Highways</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204360" y="1311627"/>
            <a:ext cx="8523613" cy="369332"/>
          </a:xfrm>
          <a:prstGeom prst="rect">
            <a:avLst/>
          </a:prstGeom>
        </p:spPr>
        <p:txBody>
          <a:bodyPr wrap="square">
            <a:spAutoFit/>
          </a:bodyPr>
          <a:lstStyle/>
          <a:p>
            <a:r>
              <a:rPr lang="en-US" dirty="0">
                <a:solidFill>
                  <a:srgbClr val="000000"/>
                </a:solidFill>
                <a:latin typeface="Arial"/>
              </a:rPr>
              <a:t> </a:t>
            </a:r>
            <a:r>
              <a:rPr lang="en-US" dirty="0" smtClean="0">
                <a:solidFill>
                  <a:srgbClr val="000000"/>
                </a:solidFill>
                <a:latin typeface="Arial"/>
              </a:rPr>
              <a:t>All </a:t>
            </a:r>
            <a:r>
              <a:rPr lang="en-US" dirty="0">
                <a:solidFill>
                  <a:srgbClr val="000000"/>
                </a:solidFill>
                <a:latin typeface="Arial"/>
              </a:rPr>
              <a:t>of the following different parties could be involved in any </a:t>
            </a:r>
            <a:r>
              <a:rPr lang="en-US" b="1" dirty="0">
                <a:solidFill>
                  <a:srgbClr val="FF0000"/>
                </a:solidFill>
                <a:latin typeface="Arial"/>
              </a:rPr>
              <a:t>BOT </a:t>
            </a:r>
            <a:r>
              <a:rPr lang="en-US" b="1" dirty="0" smtClean="0">
                <a:solidFill>
                  <a:srgbClr val="FF0000"/>
                </a:solidFill>
                <a:latin typeface="Arial"/>
              </a:rPr>
              <a:t>project</a:t>
            </a:r>
            <a:r>
              <a:rPr lang="en-US" dirty="0">
                <a:solidFill>
                  <a:srgbClr val="000000"/>
                </a:solidFill>
                <a:latin typeface="Arial"/>
              </a:rPr>
              <a:t> </a:t>
            </a:r>
            <a:r>
              <a:rPr lang="en-US" dirty="0" smtClean="0">
                <a:solidFill>
                  <a:srgbClr val="000000"/>
                </a:solidFill>
                <a:latin typeface="Arial"/>
              </a:rPr>
              <a:t>:</a:t>
            </a:r>
            <a:endParaRPr lang="en-US" dirty="0"/>
          </a:p>
        </p:txBody>
      </p:sp>
      <p:sp>
        <p:nvSpPr>
          <p:cNvPr id="4" name="Rectangle 3"/>
          <p:cNvSpPr/>
          <p:nvPr/>
        </p:nvSpPr>
        <p:spPr>
          <a:xfrm>
            <a:off x="204360" y="2133600"/>
            <a:ext cx="8757605" cy="4524315"/>
          </a:xfrm>
          <a:prstGeom prst="rect">
            <a:avLst/>
          </a:prstGeom>
        </p:spPr>
        <p:txBody>
          <a:bodyPr wrap="square">
            <a:spAutoFit/>
          </a:bodyPr>
          <a:lstStyle/>
          <a:p>
            <a:pPr>
              <a:buFont typeface="Arial"/>
              <a:buChar char="•"/>
            </a:pPr>
            <a:r>
              <a:rPr lang="en-US" b="1" dirty="0">
                <a:solidFill>
                  <a:srgbClr val="000000"/>
                </a:solidFill>
                <a:latin typeface="Arial"/>
              </a:rPr>
              <a:t>The host government: </a:t>
            </a:r>
            <a:r>
              <a:rPr lang="en-US" dirty="0">
                <a:solidFill>
                  <a:srgbClr val="000000"/>
                </a:solidFill>
                <a:latin typeface="Arial"/>
              </a:rPr>
              <a:t>Normally, the government is the initiator of the infrastructure project and decides if the BOT model is appropriate to meet its needs. In addition, the political and economic circumstances are main factors for this decision. The government provides normally support for the project in some form</a:t>
            </a:r>
            <a:r>
              <a:rPr lang="en-US" dirty="0" smtClean="0">
                <a:solidFill>
                  <a:srgbClr val="000000"/>
                </a:solidFill>
                <a:latin typeface="Arial"/>
              </a:rPr>
              <a:t>.</a:t>
            </a:r>
          </a:p>
          <a:p>
            <a:endParaRPr lang="en-US" dirty="0">
              <a:solidFill>
                <a:srgbClr val="000000"/>
              </a:solidFill>
              <a:latin typeface="Arial"/>
            </a:endParaRPr>
          </a:p>
          <a:p>
            <a:pPr>
              <a:buFont typeface="Arial"/>
              <a:buChar char="•"/>
            </a:pPr>
            <a:r>
              <a:rPr lang="en-US" b="1" dirty="0">
                <a:solidFill>
                  <a:srgbClr val="000000"/>
                </a:solidFill>
                <a:latin typeface="Arial"/>
              </a:rPr>
              <a:t>Lending banks: </a:t>
            </a:r>
            <a:r>
              <a:rPr lang="en-US" dirty="0">
                <a:solidFill>
                  <a:srgbClr val="000000"/>
                </a:solidFill>
                <a:latin typeface="Arial"/>
              </a:rPr>
              <a:t>Most BOT project are funded to a big extent by commercial debt. The bank will be expected to finance the project on “non-recourse” basis </a:t>
            </a:r>
            <a:r>
              <a:rPr lang="en-US" dirty="0" smtClean="0">
                <a:solidFill>
                  <a:srgbClr val="000000"/>
                </a:solidFill>
                <a:latin typeface="Arial"/>
              </a:rPr>
              <a:t>meaning.</a:t>
            </a:r>
          </a:p>
          <a:p>
            <a:pPr>
              <a:buFont typeface="Arial"/>
              <a:buChar char="•"/>
            </a:pPr>
            <a:endParaRPr lang="en-US" dirty="0">
              <a:solidFill>
                <a:srgbClr val="000000"/>
              </a:solidFill>
              <a:latin typeface="Arial"/>
            </a:endParaRPr>
          </a:p>
          <a:p>
            <a:pPr>
              <a:buFont typeface="Arial"/>
              <a:buChar char="•"/>
            </a:pPr>
            <a:r>
              <a:rPr lang="en-US" b="1" dirty="0">
                <a:solidFill>
                  <a:srgbClr val="000000"/>
                </a:solidFill>
                <a:latin typeface="Arial"/>
              </a:rPr>
              <a:t>Other lenders: </a:t>
            </a:r>
            <a:r>
              <a:rPr lang="en-US" dirty="0">
                <a:solidFill>
                  <a:srgbClr val="000000"/>
                </a:solidFill>
                <a:latin typeface="Arial"/>
              </a:rPr>
              <a:t>The special purpose entity might have other lenders such as national or regional development </a:t>
            </a:r>
            <a:r>
              <a:rPr lang="en-US" dirty="0" smtClean="0">
                <a:solidFill>
                  <a:srgbClr val="000000"/>
                </a:solidFill>
                <a:latin typeface="Arial"/>
              </a:rPr>
              <a:t>banks.</a:t>
            </a:r>
          </a:p>
          <a:p>
            <a:pPr>
              <a:buFont typeface="Arial"/>
              <a:buChar char="•"/>
            </a:pPr>
            <a:endParaRPr lang="en-US" dirty="0">
              <a:solidFill>
                <a:srgbClr val="000000"/>
              </a:solidFill>
              <a:latin typeface="Arial"/>
            </a:endParaRPr>
          </a:p>
          <a:p>
            <a:pPr>
              <a:buFont typeface="Arial"/>
              <a:buChar char="•"/>
            </a:pPr>
            <a:r>
              <a:rPr lang="en-US" b="1" dirty="0">
                <a:solidFill>
                  <a:srgbClr val="000000"/>
                </a:solidFill>
                <a:latin typeface="Arial"/>
              </a:rPr>
              <a:t>Parties to the project contracts: </a:t>
            </a:r>
            <a:r>
              <a:rPr lang="en-US" dirty="0">
                <a:solidFill>
                  <a:srgbClr val="000000"/>
                </a:solidFill>
                <a:latin typeface="Arial"/>
              </a:rPr>
              <a:t>Because the </a:t>
            </a:r>
            <a:r>
              <a:rPr lang="en-US" dirty="0">
                <a:solidFill>
                  <a:srgbClr val="0B0080"/>
                </a:solidFill>
                <a:latin typeface="Arial"/>
                <a:hlinkClick r:id="rId2" tooltip="Special purpose entity"/>
              </a:rPr>
              <a:t>special purpose entity</a:t>
            </a:r>
            <a:r>
              <a:rPr lang="en-US" dirty="0">
                <a:solidFill>
                  <a:srgbClr val="000000"/>
                </a:solidFill>
                <a:latin typeface="Arial"/>
              </a:rPr>
              <a:t> has only limited workforce, it will </a:t>
            </a:r>
            <a:r>
              <a:rPr lang="en-US" dirty="0">
                <a:solidFill>
                  <a:srgbClr val="0B0080"/>
                </a:solidFill>
                <a:latin typeface="Arial"/>
                <a:hlinkClick r:id="rId3" tooltip="Subcontract"/>
              </a:rPr>
              <a:t>subcontract</a:t>
            </a:r>
            <a:r>
              <a:rPr lang="en-US" dirty="0">
                <a:solidFill>
                  <a:srgbClr val="000000"/>
                </a:solidFill>
                <a:latin typeface="Arial"/>
              </a:rPr>
              <a:t> a third party to perform its obligations under the concession agreement. Additionally, it has to assure that it has adequate supply contracts in place for the supply of raw materials and other resources necessary for the project</a:t>
            </a:r>
          </a:p>
        </p:txBody>
      </p:sp>
      <p:pic>
        <p:nvPicPr>
          <p:cNvPr id="102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904565" y="245693"/>
            <a:ext cx="2057400" cy="103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58397782"/>
      </p:ext>
    </p:extLst>
  </p:cSld>
  <p:clrMapOvr>
    <a:masterClrMapping/>
  </p:clrMapOvr>
  <mc:AlternateContent xmlns:mc="http://schemas.openxmlformats.org/markup-compatibility/2006">
    <mc:Choice xmlns="" xmlns:p14="http://schemas.microsoft.com/office/powerpoint/2010/main" Requires="p14">
      <p:transition spd="slow" p14:dur="1200">
        <p14:flip dir="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36" y="990600"/>
            <a:ext cx="9109364" cy="1477328"/>
          </a:xfrm>
          <a:prstGeom prst="rect">
            <a:avLst/>
          </a:prstGeom>
        </p:spPr>
        <p:txBody>
          <a:bodyPr wrap="square">
            <a:spAutoFit/>
          </a:bodyPr>
          <a:lstStyle/>
          <a:p>
            <a:pPr marL="285750" indent="-285750">
              <a:buFont typeface="Wingdings" pitchFamily="2" charset="2"/>
              <a:buChar char="Ø"/>
            </a:pPr>
            <a:r>
              <a:rPr lang="en-US" dirty="0">
                <a:solidFill>
                  <a:srgbClr val="000000"/>
                </a:solidFill>
                <a:latin typeface="Arial"/>
              </a:rPr>
              <a:t>A BOOT structure differs from BOT in that the private entity owns the works</a:t>
            </a:r>
            <a:r>
              <a:rPr lang="en-US" dirty="0" smtClean="0">
                <a:solidFill>
                  <a:srgbClr val="000000"/>
                </a:solidFill>
                <a:latin typeface="Arial"/>
              </a:rPr>
              <a:t>.</a:t>
            </a:r>
          </a:p>
          <a:p>
            <a:pPr marL="285750" indent="-285750">
              <a:buFont typeface="Wingdings" pitchFamily="2" charset="2"/>
              <a:buChar char="Ø"/>
            </a:pPr>
            <a:endParaRPr lang="en-US" dirty="0" smtClean="0">
              <a:solidFill>
                <a:srgbClr val="000000"/>
              </a:solidFill>
              <a:latin typeface="Arial"/>
            </a:endParaRPr>
          </a:p>
          <a:p>
            <a:pPr marL="285750" indent="-285750">
              <a:buFont typeface="Wingdings" pitchFamily="2" charset="2"/>
              <a:buChar char="Ø"/>
            </a:pPr>
            <a:r>
              <a:rPr lang="en-US" dirty="0" smtClean="0">
                <a:solidFill>
                  <a:srgbClr val="000000"/>
                </a:solidFill>
                <a:latin typeface="Arial"/>
              </a:rPr>
              <a:t>During </a:t>
            </a:r>
            <a:r>
              <a:rPr lang="en-US" dirty="0">
                <a:solidFill>
                  <a:srgbClr val="000000"/>
                </a:solidFill>
                <a:latin typeface="Arial"/>
              </a:rPr>
              <a:t>the concession period the private company owns and operates the facility with the prime goal to recover the costs of investment and maintenance while trying to achieve higher margin on project</a:t>
            </a:r>
            <a:r>
              <a:rPr lang="en-US" dirty="0" smtClean="0">
                <a:solidFill>
                  <a:srgbClr val="000000"/>
                </a:solidFill>
                <a:latin typeface="Arial"/>
              </a:rPr>
              <a:t>.</a:t>
            </a:r>
          </a:p>
        </p:txBody>
      </p:sp>
      <p:sp>
        <p:nvSpPr>
          <p:cNvPr id="3" name="Rectangle 2"/>
          <p:cNvSpPr/>
          <p:nvPr/>
        </p:nvSpPr>
        <p:spPr>
          <a:xfrm>
            <a:off x="152400" y="2895600"/>
            <a:ext cx="7772401" cy="2862322"/>
          </a:xfrm>
          <a:prstGeom prst="rect">
            <a:avLst/>
          </a:prstGeom>
        </p:spPr>
        <p:txBody>
          <a:bodyPr wrap="square">
            <a:spAutoFit/>
          </a:bodyPr>
          <a:lstStyle/>
          <a:p>
            <a:r>
              <a:rPr lang="en-US" sz="2000" b="1" dirty="0">
                <a:solidFill>
                  <a:schemeClr val="tx1">
                    <a:lumMod val="85000"/>
                    <a:lumOff val="15000"/>
                  </a:schemeClr>
                </a:solidFill>
                <a:latin typeface="+mj-lt"/>
              </a:rPr>
              <a:t> Some advantages of </a:t>
            </a:r>
            <a:r>
              <a:rPr lang="en-US" sz="2000" b="1" dirty="0">
                <a:solidFill>
                  <a:srgbClr val="FF0000"/>
                </a:solidFill>
                <a:latin typeface="+mj-lt"/>
              </a:rPr>
              <a:t>BOOT</a:t>
            </a:r>
            <a:r>
              <a:rPr lang="en-US" sz="2000" b="1" dirty="0">
                <a:solidFill>
                  <a:schemeClr val="tx1">
                    <a:lumMod val="85000"/>
                    <a:lumOff val="15000"/>
                  </a:schemeClr>
                </a:solidFill>
                <a:latin typeface="+mj-lt"/>
              </a:rPr>
              <a:t> projects are</a:t>
            </a:r>
            <a:r>
              <a:rPr lang="en-US" sz="2000" b="1" dirty="0" smtClean="0">
                <a:solidFill>
                  <a:schemeClr val="tx1">
                    <a:lumMod val="85000"/>
                    <a:lumOff val="15000"/>
                  </a:schemeClr>
                </a:solidFill>
                <a:latin typeface="+mj-lt"/>
              </a:rPr>
              <a:t>:</a:t>
            </a:r>
          </a:p>
          <a:p>
            <a:endParaRPr lang="en-US" sz="2000" dirty="0">
              <a:solidFill>
                <a:srgbClr val="000000"/>
              </a:solidFill>
              <a:latin typeface="+mj-lt"/>
            </a:endParaRPr>
          </a:p>
          <a:p>
            <a:pPr>
              <a:buFont typeface="Arial"/>
              <a:buChar char="•"/>
            </a:pPr>
            <a:r>
              <a:rPr lang="en-US" sz="2000" dirty="0">
                <a:solidFill>
                  <a:srgbClr val="000000"/>
                </a:solidFill>
                <a:latin typeface="+mj-lt"/>
              </a:rPr>
              <a:t>Encourage private investment</a:t>
            </a:r>
          </a:p>
          <a:p>
            <a:pPr>
              <a:buFont typeface="Arial"/>
              <a:buChar char="•"/>
            </a:pPr>
            <a:r>
              <a:rPr lang="en-US" sz="2000" dirty="0">
                <a:solidFill>
                  <a:srgbClr val="000000"/>
                </a:solidFill>
                <a:latin typeface="+mj-lt"/>
              </a:rPr>
              <a:t>Inject new foreign capital to the country</a:t>
            </a:r>
          </a:p>
          <a:p>
            <a:pPr>
              <a:buFont typeface="Arial"/>
              <a:buChar char="•"/>
            </a:pPr>
            <a:r>
              <a:rPr lang="en-US" sz="2000" dirty="0">
                <a:solidFill>
                  <a:srgbClr val="000000"/>
                </a:solidFill>
                <a:latin typeface="+mj-lt"/>
              </a:rPr>
              <a:t>Transfer of technology and know-how</a:t>
            </a:r>
          </a:p>
          <a:p>
            <a:pPr>
              <a:buFont typeface="Arial"/>
              <a:buChar char="•"/>
            </a:pPr>
            <a:r>
              <a:rPr lang="en-US" sz="2000" dirty="0">
                <a:solidFill>
                  <a:srgbClr val="000000"/>
                </a:solidFill>
                <a:latin typeface="+mj-lt"/>
              </a:rPr>
              <a:t>Completing project within time frame and planned </a:t>
            </a:r>
            <a:r>
              <a:rPr lang="en-US" sz="2000" dirty="0" smtClean="0">
                <a:solidFill>
                  <a:srgbClr val="000000"/>
                </a:solidFill>
                <a:latin typeface="+mj-lt"/>
              </a:rPr>
              <a:t>budget.</a:t>
            </a:r>
          </a:p>
          <a:p>
            <a:pPr>
              <a:buFont typeface="Arial"/>
              <a:buChar char="•"/>
            </a:pPr>
            <a:r>
              <a:rPr lang="en-US" sz="2000" dirty="0">
                <a:latin typeface="+mj-lt"/>
              </a:rPr>
              <a:t>BOOT operators are experienced with management and operation of infrastructure assets and bring these skills to the scheme</a:t>
            </a:r>
            <a:r>
              <a:rPr lang="en-US" sz="2000" dirty="0" smtClean="0">
                <a:latin typeface="+mj-lt"/>
              </a:rPr>
              <a:t>.</a:t>
            </a:r>
            <a:endParaRPr lang="en-US" sz="2000" dirty="0">
              <a:latin typeface="+mj-lt"/>
            </a:endParaRPr>
          </a:p>
        </p:txBody>
      </p:sp>
      <p:sp>
        <p:nvSpPr>
          <p:cNvPr id="4" name="Rectangle 3"/>
          <p:cNvSpPr/>
          <p:nvPr/>
        </p:nvSpPr>
        <p:spPr>
          <a:xfrm>
            <a:off x="602671" y="37937"/>
            <a:ext cx="77724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BOOT  </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project for Highways</a:t>
            </a:r>
          </a:p>
        </p:txBody>
      </p:sp>
    </p:spTree>
    <p:extLst>
      <p:ext uri="{BB962C8B-B14F-4D97-AF65-F5344CB8AC3E}">
        <p14:creationId xmlns="" xmlns:p14="http://schemas.microsoft.com/office/powerpoint/2010/main" val="1543363091"/>
      </p:ext>
    </p:extLst>
  </p:cSld>
  <p:clrMapOvr>
    <a:masterClrMapping/>
  </p:clrMapOvr>
  <mc:AlternateContent xmlns:mc="http://schemas.openxmlformats.org/markup-compatibility/2006">
    <mc:Choice xmlns=""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4381" y="1316182"/>
            <a:ext cx="6837218" cy="923330"/>
          </a:xfrm>
          <a:prstGeom prst="rect">
            <a:avLst/>
          </a:prstGeom>
        </p:spPr>
        <p:txBody>
          <a:bodyPr wrap="square">
            <a:spAutoFit/>
          </a:bodyPr>
          <a:lstStyle/>
          <a:p>
            <a:r>
              <a:rPr lang="en-US" b="1" dirty="0">
                <a:solidFill>
                  <a:srgbClr val="000000"/>
                </a:solidFill>
                <a:latin typeface="Arial"/>
              </a:rPr>
              <a:t>Traffic engineering</a:t>
            </a:r>
            <a:r>
              <a:rPr lang="en-US" dirty="0">
                <a:solidFill>
                  <a:srgbClr val="000000"/>
                </a:solidFill>
                <a:latin typeface="Arial"/>
              </a:rPr>
              <a:t> is a branch of </a:t>
            </a:r>
            <a:r>
              <a:rPr lang="en-US" dirty="0">
                <a:solidFill>
                  <a:srgbClr val="0B0080"/>
                </a:solidFill>
                <a:latin typeface="Arial"/>
                <a:hlinkClick r:id="rId2" tooltip="Civil engineering"/>
              </a:rPr>
              <a:t>civil engineering</a:t>
            </a:r>
            <a:r>
              <a:rPr lang="en-US" dirty="0">
                <a:solidFill>
                  <a:srgbClr val="000000"/>
                </a:solidFill>
                <a:latin typeface="Arial"/>
              </a:rPr>
              <a:t> that uses </a:t>
            </a:r>
            <a:r>
              <a:rPr lang="en-US" dirty="0">
                <a:solidFill>
                  <a:srgbClr val="0B0080"/>
                </a:solidFill>
                <a:latin typeface="Arial"/>
                <a:hlinkClick r:id="rId3" tooltip="Engineering"/>
              </a:rPr>
              <a:t>engineering</a:t>
            </a:r>
            <a:r>
              <a:rPr lang="en-US" dirty="0">
                <a:solidFill>
                  <a:srgbClr val="000000"/>
                </a:solidFill>
                <a:latin typeface="Arial"/>
              </a:rPr>
              <a:t> techniques to achieve the safe and efficient movement of people and goods on roadways.</a:t>
            </a:r>
            <a:endParaRPr lang="en-US" dirty="0"/>
          </a:p>
        </p:txBody>
      </p:sp>
      <p:sp>
        <p:nvSpPr>
          <p:cNvPr id="3" name="Rectangle 2"/>
          <p:cNvSpPr/>
          <p:nvPr/>
        </p:nvSpPr>
        <p:spPr>
          <a:xfrm>
            <a:off x="152400" y="51790"/>
            <a:ext cx="883919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Elements  of Traffic  Engineering </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152400" y="1219200"/>
            <a:ext cx="1933543"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de</a:t>
            </a:r>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finition</a:t>
            </a:r>
            <a:r>
              <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Rectangle 4"/>
          <p:cNvSpPr/>
          <p:nvPr/>
        </p:nvSpPr>
        <p:spPr>
          <a:xfrm>
            <a:off x="152400" y="2642121"/>
            <a:ext cx="3891706" cy="461665"/>
          </a:xfrm>
          <a:prstGeom prst="rect">
            <a:avLst/>
          </a:prstGeom>
        </p:spPr>
        <p:txBody>
          <a:bodyPr wrap="none">
            <a:spAutoFit/>
          </a:bodyPr>
          <a:lstStyle/>
          <a:p>
            <a:pPr marL="342900" indent="-342900">
              <a:buFont typeface="Wingdings" pitchFamily="2" charset="2"/>
              <a:buChar char="q"/>
            </a:pPr>
            <a:r>
              <a:rPr lang="en-US" sz="2400" b="1" dirty="0" smtClean="0">
                <a:latin typeface="Arial Rounded MT Bold" pitchFamily="34" charset="0"/>
              </a:rPr>
              <a:t>Traffic Characteristics</a:t>
            </a:r>
            <a:endParaRPr lang="en-US" sz="2400" b="1" dirty="0">
              <a:latin typeface="Arial Rounded MT Bold" pitchFamily="34" charset="0"/>
            </a:endParaRPr>
          </a:p>
        </p:txBody>
      </p:sp>
      <p:sp>
        <p:nvSpPr>
          <p:cNvPr id="6" name="TextBox 5"/>
          <p:cNvSpPr txBox="1"/>
          <p:nvPr/>
        </p:nvSpPr>
        <p:spPr>
          <a:xfrm>
            <a:off x="685800" y="3276600"/>
            <a:ext cx="6477000" cy="1200329"/>
          </a:xfrm>
          <a:prstGeom prst="rect">
            <a:avLst/>
          </a:prstGeom>
          <a:noFill/>
        </p:spPr>
        <p:txBody>
          <a:bodyPr wrap="square" rtlCol="0">
            <a:spAutoFit/>
          </a:bodyPr>
          <a:lstStyle/>
          <a:p>
            <a:pPr marL="342900" indent="-342900">
              <a:buFont typeface="Wingdings" pitchFamily="2" charset="2"/>
              <a:buChar char="Ø"/>
            </a:pPr>
            <a:r>
              <a:rPr lang="en-US" sz="2400" b="1" dirty="0" smtClean="0">
                <a:latin typeface="Copperplate Gothic Light" pitchFamily="34" charset="0"/>
              </a:rPr>
              <a:t>Road User  Characteristics</a:t>
            </a:r>
          </a:p>
          <a:p>
            <a:pPr marL="342900" indent="-342900">
              <a:buFont typeface="Wingdings" pitchFamily="2" charset="2"/>
              <a:buChar char="Ø"/>
            </a:pPr>
            <a:endParaRPr lang="en-US" sz="2400" b="1" dirty="0" smtClean="0">
              <a:latin typeface="Copperplate Gothic Light" pitchFamily="34" charset="0"/>
            </a:endParaRPr>
          </a:p>
          <a:p>
            <a:pPr marL="342900" indent="-342900">
              <a:buFont typeface="Wingdings" pitchFamily="2" charset="2"/>
              <a:buChar char="Ø"/>
            </a:pPr>
            <a:r>
              <a:rPr lang="en-US" sz="2400" b="1" dirty="0" smtClean="0">
                <a:latin typeface="Copperplate Gothic Light" pitchFamily="34" charset="0"/>
              </a:rPr>
              <a:t>Vehicular  Characteristics</a:t>
            </a:r>
            <a:endParaRPr lang="en-US" sz="2400" b="1" dirty="0">
              <a:latin typeface="Copperplate Gothic Light" pitchFamily="34" charset="0"/>
            </a:endParaRPr>
          </a:p>
        </p:txBody>
      </p:sp>
    </p:spTree>
    <p:extLst>
      <p:ext uri="{BB962C8B-B14F-4D97-AF65-F5344CB8AC3E}">
        <p14:creationId xmlns="" xmlns:p14="http://schemas.microsoft.com/office/powerpoint/2010/main" val="222779126"/>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52400"/>
            <a:ext cx="4572000" cy="707886"/>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lvl="0"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Traffic  Signs :</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152400" y="1143000"/>
            <a:ext cx="4239879" cy="461665"/>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bodyPr>
          <a:lstStyle/>
          <a:p>
            <a:pPr algn="ctr"/>
            <a:r>
              <a:rPr lang="en-US" sz="2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   Regulatory Signs :</a:t>
            </a: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12359" y="5174673"/>
            <a:ext cx="2509682" cy="1483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81000" y="2000250"/>
            <a:ext cx="1428750" cy="1428750"/>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213457" y="2133600"/>
            <a:ext cx="1295400" cy="1295400"/>
          </a:xfrm>
          <a:prstGeom prst="rect">
            <a:avLst/>
          </a:prstGeom>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925260" y="2134946"/>
            <a:ext cx="1332540" cy="1332540"/>
          </a:xfrm>
          <a:prstGeom prst="rect">
            <a:avLst/>
          </a:prstGeom>
        </p:spPr>
      </p:pic>
      <p:pic>
        <p:nvPicPr>
          <p:cNvPr id="7" name="Pictur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638800" y="2064998"/>
            <a:ext cx="1449530" cy="1472435"/>
          </a:xfrm>
          <a:prstGeom prst="rect">
            <a:avLst/>
          </a:prstGeom>
        </p:spPr>
      </p:pic>
      <p:pic>
        <p:nvPicPr>
          <p:cNvPr id="8" name="Picture 7"/>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272339" y="3625446"/>
            <a:ext cx="1236518" cy="1236518"/>
          </a:xfrm>
          <a:prstGeom prst="rect">
            <a:avLst/>
          </a:prstGeom>
        </p:spPr>
      </p:pic>
      <p:pic>
        <p:nvPicPr>
          <p:cNvPr id="9" name="Picture 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32894" y="5008786"/>
            <a:ext cx="1748305" cy="1696617"/>
          </a:xfrm>
          <a:prstGeom prst="rect">
            <a:avLst/>
          </a:prstGeom>
        </p:spPr>
      </p:pic>
      <p:pic>
        <p:nvPicPr>
          <p:cNvPr id="10" name="Picture 9"/>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4130690" y="3756178"/>
            <a:ext cx="1127110" cy="1127110"/>
          </a:xfrm>
          <a:prstGeom prst="rect">
            <a:avLst/>
          </a:prstGeom>
        </p:spPr>
      </p:pic>
      <p:pic>
        <p:nvPicPr>
          <p:cNvPr id="11" name="Picture 10"/>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7103853" y="5044524"/>
            <a:ext cx="1660879" cy="1660879"/>
          </a:xfrm>
          <a:prstGeom prst="rect">
            <a:avLst/>
          </a:prstGeom>
        </p:spPr>
      </p:pic>
      <p:pic>
        <p:nvPicPr>
          <p:cNvPr id="12" name="Picture 11"/>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7550604" y="3756178"/>
            <a:ext cx="1214128" cy="1214128"/>
          </a:xfrm>
          <a:prstGeom prst="rect">
            <a:avLst/>
          </a:prstGeom>
        </p:spPr>
      </p:pic>
      <p:pic>
        <p:nvPicPr>
          <p:cNvPr id="13" name="Picture 12"/>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7488382" y="2000250"/>
            <a:ext cx="1276350" cy="1276350"/>
          </a:xfrm>
          <a:prstGeom prst="rect">
            <a:avLst/>
          </a:prstGeom>
        </p:spPr>
      </p:pic>
      <p:pic>
        <p:nvPicPr>
          <p:cNvPr id="14" name="Picture 13"/>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525446" y="3625445"/>
            <a:ext cx="1139857" cy="1139857"/>
          </a:xfrm>
          <a:prstGeom prst="rect">
            <a:avLst/>
          </a:prstGeom>
        </p:spPr>
      </p:pic>
      <p:pic>
        <p:nvPicPr>
          <p:cNvPr id="2052" name="Picture 4"/>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5832422" y="3500131"/>
            <a:ext cx="1255907" cy="1674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78637298"/>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5011" y="76200"/>
            <a:ext cx="4733988" cy="707886"/>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Informatory Signs :</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60615" y="990600"/>
            <a:ext cx="5988740" cy="954107"/>
          </a:xfrm>
          <a:prstGeom prst="rect">
            <a:avLst/>
          </a:prstGeom>
          <a:noFill/>
        </p:spPr>
        <p:txBody>
          <a:bodyPr wrap="square" lIns="91440" tIns="45720" rIns="91440" bIns="45720">
            <a:spAutoFit/>
          </a:bodyPr>
          <a:lstStyle/>
          <a:p>
            <a:pPr algn="ctr"/>
            <a:r>
              <a:rPr lang="en-US" sz="28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1.)  Direction  and Identification Signs :</a:t>
            </a:r>
            <a:endParaRPr lang="en-US" sz="2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endParaRP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80210" y="2090410"/>
            <a:ext cx="28575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4" name="Rectangle 3"/>
          <p:cNvSpPr/>
          <p:nvPr/>
        </p:nvSpPr>
        <p:spPr>
          <a:xfrm>
            <a:off x="261911" y="4819755"/>
            <a:ext cx="3886200" cy="523220"/>
          </a:xfrm>
          <a:prstGeom prst="rect">
            <a:avLst/>
          </a:prstGeom>
        </p:spPr>
        <p:txBody>
          <a:bodyPr wrap="square">
            <a:spAutoFit/>
          </a:bodyPr>
          <a:lstStyle/>
          <a:p>
            <a:pPr lvl="0" algn="ctr"/>
            <a:r>
              <a:rPr lang="en-US" sz="2800" b="1" dirty="0" smtClean="0">
                <a:ln w="31550" cmpd="sng">
                  <a:gradFill>
                    <a:gsLst>
                      <a:gs pos="25000">
                        <a:srgbClr val="7A7A7A">
                          <a:shade val="25000"/>
                          <a:satMod val="190000"/>
                        </a:srgbClr>
                      </a:gs>
                      <a:gs pos="80000">
                        <a:srgbClr val="7A7A7A">
                          <a:tint val="75000"/>
                          <a:satMod val="190000"/>
                        </a:srgbClr>
                      </a:gs>
                    </a:gsLst>
                    <a:lin ang="5400000"/>
                  </a:gradFill>
                  <a:prstDash val="solid"/>
                </a:ln>
                <a:solidFill>
                  <a:srgbClr val="FF0000"/>
                </a:solidFill>
                <a:effectLst>
                  <a:outerShdw blurRad="41275" dist="12700" dir="12000000" algn="tl" rotWithShape="0">
                    <a:srgbClr val="000000">
                      <a:alpha val="40000"/>
                    </a:srgbClr>
                  </a:outerShdw>
                </a:effectLst>
              </a:rPr>
              <a:t>2.) Traffic Signals </a:t>
            </a:r>
            <a:r>
              <a:rPr lang="en-US" sz="2800" b="1" dirty="0">
                <a:ln w="31550" cmpd="sng">
                  <a:gradFill>
                    <a:gsLst>
                      <a:gs pos="25000">
                        <a:srgbClr val="7A7A7A">
                          <a:shade val="25000"/>
                          <a:satMod val="190000"/>
                        </a:srgbClr>
                      </a:gs>
                      <a:gs pos="80000">
                        <a:srgbClr val="7A7A7A">
                          <a:tint val="75000"/>
                          <a:satMod val="190000"/>
                        </a:srgbClr>
                      </a:gs>
                    </a:gsLst>
                    <a:lin ang="5400000"/>
                  </a:gradFill>
                  <a:prstDash val="solid"/>
                </a:ln>
                <a:solidFill>
                  <a:srgbClr val="FF0000"/>
                </a:solidFill>
                <a:effectLst>
                  <a:outerShdw blurRad="41275" dist="12700" dir="12000000" algn="tl" rotWithShape="0">
                    <a:srgbClr val="000000">
                      <a:alpha val="40000"/>
                    </a:srgbClr>
                  </a:outerShdw>
                </a:effectLst>
              </a:rPr>
              <a:t>:</a:t>
            </a:r>
          </a:p>
        </p:txBody>
      </p:sp>
      <p:pic>
        <p:nvPicPr>
          <p:cNvPr id="307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93673" y="1653760"/>
            <a:ext cx="3581400" cy="4985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3834297239"/>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97823"/>
            <a:ext cx="3254417" cy="769441"/>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Intersection</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304800" y="1407540"/>
            <a:ext cx="2667000" cy="400110"/>
          </a:xfrm>
          <a:prstGeom prst="rect">
            <a:avLst/>
          </a:prstGeom>
          <a:noFill/>
        </p:spPr>
        <p:txBody>
          <a:bodyPr wrap="square" rtlCol="0">
            <a:spAutoFit/>
          </a:bodyPr>
          <a:lstStyle/>
          <a:p>
            <a:pPr marL="342900" indent="-342900">
              <a:buFont typeface="Wingdings" pitchFamily="2" charset="2"/>
              <a:buChar char="q"/>
            </a:pPr>
            <a:r>
              <a:rPr lang="en-US" sz="2000" b="1" dirty="0" smtClean="0"/>
              <a:t>TEE intersection :</a:t>
            </a:r>
            <a:endParaRPr lang="en-US" sz="2000" b="1" dirty="0"/>
          </a:p>
        </p:txBody>
      </p:sp>
      <p:sp>
        <p:nvSpPr>
          <p:cNvPr id="4" name="Rectangle 3"/>
          <p:cNvSpPr/>
          <p:nvPr/>
        </p:nvSpPr>
        <p:spPr>
          <a:xfrm>
            <a:off x="304800" y="3581400"/>
            <a:ext cx="2414444" cy="369332"/>
          </a:xfrm>
          <a:prstGeom prst="rect">
            <a:avLst/>
          </a:prstGeom>
        </p:spPr>
        <p:txBody>
          <a:bodyPr wrap="none">
            <a:spAutoFit/>
          </a:bodyPr>
          <a:lstStyle/>
          <a:p>
            <a:pPr marL="285750" indent="-285750">
              <a:buFont typeface="Wingdings" pitchFamily="2" charset="2"/>
              <a:buChar char="q"/>
            </a:pPr>
            <a:r>
              <a:rPr lang="en-US" b="1" dirty="0" smtClean="0"/>
              <a:t>WYE intersection </a:t>
            </a:r>
            <a:r>
              <a:rPr lang="en-US" b="1" dirty="0"/>
              <a:t>:</a:t>
            </a:r>
          </a:p>
        </p:txBody>
      </p:sp>
      <p:sp>
        <p:nvSpPr>
          <p:cNvPr id="5" name="Rectangle 4"/>
          <p:cNvSpPr/>
          <p:nvPr/>
        </p:nvSpPr>
        <p:spPr>
          <a:xfrm>
            <a:off x="304800" y="5486400"/>
            <a:ext cx="2754280" cy="369332"/>
          </a:xfrm>
          <a:prstGeom prst="rect">
            <a:avLst/>
          </a:prstGeom>
        </p:spPr>
        <p:txBody>
          <a:bodyPr wrap="none">
            <a:spAutoFit/>
          </a:bodyPr>
          <a:lstStyle/>
          <a:p>
            <a:pPr marL="285750" indent="-285750">
              <a:buFont typeface="Wingdings" pitchFamily="2" charset="2"/>
              <a:buChar char="q"/>
            </a:pPr>
            <a:r>
              <a:rPr lang="en-US" b="1" dirty="0" smtClean="0"/>
              <a:t>CROSS  </a:t>
            </a:r>
            <a:r>
              <a:rPr lang="en-US" b="1" dirty="0"/>
              <a:t>intersection :</a:t>
            </a:r>
          </a:p>
        </p:txBody>
      </p:sp>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992582" y="1246173"/>
            <a:ext cx="1185528" cy="1727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016880" y="1336596"/>
            <a:ext cx="3607575" cy="144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107343" y="3209185"/>
            <a:ext cx="2503257" cy="1483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971800" y="3236894"/>
            <a:ext cx="1890059" cy="1483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971800" y="5075433"/>
            <a:ext cx="5638800" cy="1486793"/>
          </a:xfrm>
          <a:prstGeom prst="rect">
            <a:avLst/>
          </a:prstGeom>
        </p:spPr>
      </p:pic>
    </p:spTree>
    <p:extLst>
      <p:ext uri="{BB962C8B-B14F-4D97-AF65-F5344CB8AC3E}">
        <p14:creationId xmlns="" xmlns:p14="http://schemas.microsoft.com/office/powerpoint/2010/main" val="384426744"/>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2969083" cy="369332"/>
          </a:xfrm>
          <a:prstGeom prst="rect">
            <a:avLst/>
          </a:prstGeom>
        </p:spPr>
        <p:txBody>
          <a:bodyPr wrap="none">
            <a:spAutoFit/>
          </a:bodyPr>
          <a:lstStyle/>
          <a:p>
            <a:pPr marL="285750" lvl="0" indent="-285750">
              <a:buFont typeface="Wingdings" pitchFamily="2" charset="2"/>
              <a:buChar char="q"/>
            </a:pPr>
            <a:r>
              <a:rPr lang="en-US" b="1" dirty="0" smtClean="0">
                <a:solidFill>
                  <a:srgbClr val="000000"/>
                </a:solidFill>
              </a:rPr>
              <a:t>SKEWED  intersection :</a:t>
            </a:r>
            <a:endParaRPr lang="en-US" b="1" dirty="0">
              <a:solidFill>
                <a:srgbClr val="000000"/>
              </a:solidFill>
            </a:endParaRPr>
          </a:p>
        </p:txBody>
      </p:sp>
      <p:sp>
        <p:nvSpPr>
          <p:cNvPr id="3" name="Rectangle 2"/>
          <p:cNvSpPr/>
          <p:nvPr/>
        </p:nvSpPr>
        <p:spPr>
          <a:xfrm>
            <a:off x="152400" y="3886200"/>
            <a:ext cx="2905026" cy="369332"/>
          </a:xfrm>
          <a:prstGeom prst="rect">
            <a:avLst/>
          </a:prstGeom>
        </p:spPr>
        <p:txBody>
          <a:bodyPr wrap="none">
            <a:spAutoFit/>
          </a:bodyPr>
          <a:lstStyle/>
          <a:p>
            <a:pPr marL="285750" lvl="0" indent="-285750">
              <a:buFont typeface="Wingdings" pitchFamily="2" charset="2"/>
              <a:buChar char="q"/>
            </a:pPr>
            <a:r>
              <a:rPr lang="en-US" b="1" dirty="0">
                <a:solidFill>
                  <a:srgbClr val="000000"/>
                </a:solidFill>
              </a:rPr>
              <a:t> </a:t>
            </a:r>
            <a:r>
              <a:rPr lang="en-US" b="1" dirty="0" smtClean="0">
                <a:solidFill>
                  <a:srgbClr val="000000"/>
                </a:solidFill>
              </a:rPr>
              <a:t>ROTERY intersection </a:t>
            </a:r>
            <a:r>
              <a:rPr lang="en-US" b="1" dirty="0">
                <a:solidFill>
                  <a:srgbClr val="000000"/>
                </a:solidFill>
              </a:rPr>
              <a:t>:</a:t>
            </a: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581400" y="533400"/>
            <a:ext cx="4901714" cy="2688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581400" y="3550227"/>
            <a:ext cx="4953000" cy="314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046146648"/>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2448" y="152827"/>
            <a:ext cx="4596899"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r>
              <a:rPr lang="en-US" sz="2000" b="1" dirty="0" smtClean="0">
                <a:solidFill>
                  <a:srgbClr val="000000"/>
                </a:solidFill>
              </a:rPr>
              <a:t>Type  of  ROTERY  INTERSECTION :</a:t>
            </a:r>
            <a:endParaRPr lang="en-US" sz="2000" b="1" dirty="0">
              <a:solidFill>
                <a:srgbClr val="000000"/>
              </a:solidFill>
            </a:endParaRPr>
          </a:p>
        </p:txBody>
      </p:sp>
      <p:sp>
        <p:nvSpPr>
          <p:cNvPr id="3" name="Rectangle 2"/>
          <p:cNvSpPr/>
          <p:nvPr/>
        </p:nvSpPr>
        <p:spPr>
          <a:xfrm>
            <a:off x="802042" y="552937"/>
            <a:ext cx="1407758"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b="1" dirty="0" smtClean="0"/>
              <a:t>Circular </a:t>
            </a:r>
            <a:endParaRPr lang="en-US" sz="2400" b="1" dirty="0"/>
          </a:p>
        </p:txBody>
      </p:sp>
      <p:sp>
        <p:nvSpPr>
          <p:cNvPr id="4" name="Rectangle 3"/>
          <p:cNvSpPr/>
          <p:nvPr/>
        </p:nvSpPr>
        <p:spPr>
          <a:xfrm>
            <a:off x="6879347" y="552938"/>
            <a:ext cx="1463862"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b="1" dirty="0" smtClean="0"/>
              <a:t>Elliptical</a:t>
            </a:r>
            <a:endParaRPr lang="en-US" sz="2400" b="1" dirty="0"/>
          </a:p>
        </p:txBody>
      </p:sp>
      <p:sp>
        <p:nvSpPr>
          <p:cNvPr id="5" name="Rectangle 4"/>
          <p:cNvSpPr/>
          <p:nvPr/>
        </p:nvSpPr>
        <p:spPr>
          <a:xfrm>
            <a:off x="903417" y="3432477"/>
            <a:ext cx="1306383"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b="1" dirty="0" smtClean="0"/>
              <a:t>Turbine</a:t>
            </a:r>
          </a:p>
        </p:txBody>
      </p:sp>
      <p:sp>
        <p:nvSpPr>
          <p:cNvPr id="6" name="Rectangle 5"/>
          <p:cNvSpPr/>
          <p:nvPr/>
        </p:nvSpPr>
        <p:spPr>
          <a:xfrm>
            <a:off x="6951647" y="3490943"/>
            <a:ext cx="1318566"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b="1" dirty="0" smtClean="0"/>
              <a:t>Tangent</a:t>
            </a:r>
            <a:endParaRPr lang="en-US" sz="2400" b="1" dirty="0"/>
          </a:p>
        </p:txBody>
      </p:sp>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32971" y="1315437"/>
            <a:ext cx="3077029" cy="19587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93127" y="1315437"/>
            <a:ext cx="3250082" cy="21090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32970" y="4156270"/>
            <a:ext cx="3077029" cy="20159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029201" y="4156270"/>
            <a:ext cx="3168712" cy="21397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Rectangle 10"/>
          <p:cNvSpPr/>
          <p:nvPr/>
        </p:nvSpPr>
        <p:spPr>
          <a:xfrm>
            <a:off x="2514600" y="5934670"/>
            <a:ext cx="330090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solidFill>
                  <a:srgbClr val="FF0000"/>
                </a:solidFill>
                <a:effectLst>
                  <a:reflection blurRad="12700" stA="50000" endPos="50000" dist="5000" dir="5400000" sy="-100000" rotWithShape="0"/>
                </a:effectLst>
              </a:rPr>
              <a:t>…………..</a:t>
            </a:r>
            <a:endParaRPr lang="en-US" sz="5400" b="1" cap="all" spc="0" dirty="0">
              <a:ln w="0"/>
              <a:solidFill>
                <a:srgbClr val="FF0000"/>
              </a:solidFill>
              <a:effectLst>
                <a:reflection blurRad="12700" stA="50000" endPos="50000" dist="5000" dir="5400000" sy="-100000" rotWithShape="0"/>
              </a:effectLst>
            </a:endParaRPr>
          </a:p>
        </p:txBody>
      </p:sp>
    </p:spTree>
    <p:extLst>
      <p:ext uri="{BB962C8B-B14F-4D97-AF65-F5344CB8AC3E}">
        <p14:creationId xmlns="" xmlns:p14="http://schemas.microsoft.com/office/powerpoint/2010/main" val="231189554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2" y="1313765"/>
            <a:ext cx="9144000" cy="830997"/>
          </a:xfrm>
          <a:prstGeom prst="rect">
            <a:avLst/>
          </a:prstGeom>
        </p:spPr>
        <p:txBody>
          <a:bodyPr wrap="square">
            <a:spAutoFit/>
          </a:bodyPr>
          <a:lstStyle/>
          <a:p>
            <a:r>
              <a:rPr lang="en-US" sz="2400" b="1" dirty="0" smtClean="0">
                <a:latin typeface="Andalus" pitchFamily="18" charset="-78"/>
                <a:cs typeface="Andalus" pitchFamily="18" charset="-78"/>
              </a:rPr>
              <a:t> Mode </a:t>
            </a:r>
            <a:r>
              <a:rPr lang="en-US" sz="2400" b="1" dirty="0">
                <a:latin typeface="Andalus" pitchFamily="18" charset="-78"/>
                <a:cs typeface="Andalus" pitchFamily="18" charset="-78"/>
              </a:rPr>
              <a:t>of transport</a:t>
            </a:r>
            <a:r>
              <a:rPr lang="en-US" sz="2400" dirty="0">
                <a:latin typeface="Andalus" pitchFamily="18" charset="-78"/>
                <a:cs typeface="Andalus" pitchFamily="18" charset="-78"/>
              </a:rPr>
              <a:t> </a:t>
            </a:r>
            <a:r>
              <a:rPr lang="en-US" sz="2400" dirty="0" smtClean="0">
                <a:latin typeface="Andalus" pitchFamily="18" charset="-78"/>
                <a:cs typeface="Andalus" pitchFamily="18" charset="-78"/>
              </a:rPr>
              <a:t> </a:t>
            </a:r>
            <a:r>
              <a:rPr lang="en-US" sz="2400" dirty="0">
                <a:latin typeface="Andalus" pitchFamily="18" charset="-78"/>
                <a:cs typeface="Andalus" pitchFamily="18" charset="-78"/>
              </a:rPr>
              <a:t>is a term used to distinguish substantially different ways to </a:t>
            </a:r>
            <a:r>
              <a:rPr lang="en-US" sz="2400" dirty="0" smtClean="0">
                <a:latin typeface="Andalus" pitchFamily="18" charset="-78"/>
                <a:cs typeface="Andalus" pitchFamily="18" charset="-78"/>
              </a:rPr>
              <a:t>perform transport.</a:t>
            </a:r>
            <a:endParaRPr lang="en-US" sz="2400" dirty="0">
              <a:latin typeface="Andalus" pitchFamily="18" charset="-78"/>
              <a:cs typeface="Andalus" pitchFamily="18" charset="-78"/>
            </a:endParaRPr>
          </a:p>
        </p:txBody>
      </p:sp>
      <p:sp>
        <p:nvSpPr>
          <p:cNvPr id="3" name="Rectangle 2"/>
          <p:cNvSpPr/>
          <p:nvPr/>
        </p:nvSpPr>
        <p:spPr>
          <a:xfrm>
            <a:off x="849195" y="189774"/>
            <a:ext cx="7201010" cy="830997"/>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n-US" sz="4800" b="1" dirty="0" smtClean="0">
                <a:latin typeface="+mj-lt"/>
              </a:rPr>
              <a:t>Mode of Transportation</a:t>
            </a:r>
            <a:r>
              <a:rPr lang="en-US" sz="4800" dirty="0" smtClean="0">
                <a:latin typeface="+mj-lt"/>
              </a:rPr>
              <a:t> </a:t>
            </a:r>
            <a:endParaRPr lang="en-US" sz="4800" b="1" cap="none" spc="0" dirty="0">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endParaRPr>
          </a:p>
        </p:txBody>
      </p:sp>
      <p:sp>
        <p:nvSpPr>
          <p:cNvPr id="4" name="Rectangle 3"/>
          <p:cNvSpPr/>
          <p:nvPr/>
        </p:nvSpPr>
        <p:spPr>
          <a:xfrm>
            <a:off x="289158" y="3352800"/>
            <a:ext cx="3793411" cy="255454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914400" indent="-914400">
              <a:buFont typeface="+mj-lt"/>
              <a:buAutoNum type="arabicParenR"/>
            </a:pPr>
            <a:r>
              <a:rPr lang="en-US" sz="4000" b="1" dirty="0" smtClean="0">
                <a:ln>
                  <a:solidFill>
                    <a:schemeClr val="tx1">
                      <a:lumMod val="85000"/>
                      <a:lumOff val="15000"/>
                    </a:schemeClr>
                  </a:solidFill>
                </a:ln>
                <a:solidFill>
                  <a:srgbClr val="FF0000"/>
                </a:solidFill>
                <a:effectLst>
                  <a:glow rad="63500">
                    <a:schemeClr val="accent5">
                      <a:satMod val="175000"/>
                      <a:alpha val="40000"/>
                    </a:schemeClr>
                  </a:glow>
                  <a:reflection blurRad="6350" stA="55000" endA="300" endPos="45500" dir="5400000" sy="-100000" algn="bl" rotWithShape="0"/>
                </a:effectLst>
              </a:rPr>
              <a:t>Road ways</a:t>
            </a:r>
          </a:p>
          <a:p>
            <a:pPr marL="914400" indent="-914400">
              <a:buFont typeface="+mj-lt"/>
              <a:buAutoNum type="arabicParenR"/>
            </a:pPr>
            <a:r>
              <a:rPr lang="en-US" sz="4000" b="1" dirty="0" smtClean="0">
                <a:ln>
                  <a:solidFill>
                    <a:schemeClr val="tx1">
                      <a:lumMod val="85000"/>
                      <a:lumOff val="15000"/>
                    </a:schemeClr>
                  </a:solidFill>
                </a:ln>
                <a:solidFill>
                  <a:srgbClr val="FF0000"/>
                </a:solidFill>
                <a:effectLst>
                  <a:glow rad="63500">
                    <a:schemeClr val="accent5">
                      <a:satMod val="175000"/>
                      <a:alpha val="40000"/>
                    </a:schemeClr>
                  </a:glow>
                  <a:reflection blurRad="6350" stA="55000" endA="300" endPos="45500" dir="5400000" sy="-100000" algn="bl" rotWithShape="0"/>
                </a:effectLst>
              </a:rPr>
              <a:t>Rail ways</a:t>
            </a:r>
          </a:p>
          <a:p>
            <a:pPr marL="914400" indent="-914400">
              <a:buFont typeface="+mj-lt"/>
              <a:buAutoNum type="arabicParenR"/>
            </a:pPr>
            <a:r>
              <a:rPr lang="en-US" sz="4000" b="1" dirty="0" smtClean="0">
                <a:ln>
                  <a:solidFill>
                    <a:schemeClr val="tx1">
                      <a:lumMod val="85000"/>
                      <a:lumOff val="15000"/>
                    </a:schemeClr>
                  </a:solidFill>
                </a:ln>
                <a:solidFill>
                  <a:srgbClr val="FF0000"/>
                </a:solidFill>
                <a:effectLst>
                  <a:glow rad="63500">
                    <a:schemeClr val="accent5">
                      <a:satMod val="175000"/>
                      <a:alpha val="40000"/>
                    </a:schemeClr>
                  </a:glow>
                  <a:reflection blurRad="6350" stA="55000" endA="300" endPos="45500" dir="5400000" sy="-100000" algn="bl" rotWithShape="0"/>
                </a:effectLst>
              </a:rPr>
              <a:t>Water ways</a:t>
            </a:r>
          </a:p>
          <a:p>
            <a:pPr marL="914400" indent="-914400">
              <a:buFont typeface="+mj-lt"/>
              <a:buAutoNum type="arabicParenR"/>
            </a:pPr>
            <a:r>
              <a:rPr lang="en-US" sz="4000" b="1" dirty="0" smtClean="0">
                <a:ln>
                  <a:solidFill>
                    <a:schemeClr val="tx1">
                      <a:lumMod val="85000"/>
                      <a:lumOff val="15000"/>
                    </a:schemeClr>
                  </a:solidFill>
                </a:ln>
                <a:solidFill>
                  <a:srgbClr val="FF0000"/>
                </a:solidFill>
                <a:effectLst>
                  <a:glow rad="63500">
                    <a:schemeClr val="accent5">
                      <a:satMod val="175000"/>
                      <a:alpha val="40000"/>
                    </a:schemeClr>
                  </a:glow>
                  <a:reflection blurRad="6350" stA="55000" endA="300" endPos="45500" dir="5400000" sy="-100000" algn="bl" rotWithShape="0"/>
                </a:effectLst>
              </a:rPr>
              <a:t>Air ways</a:t>
            </a:r>
            <a:endParaRPr lang="en-US" sz="4000" b="1" dirty="0">
              <a:ln>
                <a:solidFill>
                  <a:schemeClr val="tx1">
                    <a:lumMod val="85000"/>
                    <a:lumOff val="15000"/>
                  </a:schemeClr>
                </a:solidFill>
              </a:ln>
              <a:solidFill>
                <a:srgbClr val="FF0000"/>
              </a:solidFill>
              <a:effectLst>
                <a:glow rad="63500">
                  <a:schemeClr val="accent5">
                    <a:satMod val="175000"/>
                    <a:alpha val="40000"/>
                  </a:schemeClr>
                </a:glow>
                <a:reflection blurRad="6350" stA="55000" endA="300" endPos="45500" dir="5400000" sy="-100000" algn="bl" rotWithShape="0"/>
              </a:effectLst>
            </a:endParaRPr>
          </a:p>
        </p:txBody>
      </p:sp>
      <p:sp>
        <p:nvSpPr>
          <p:cNvPr id="5" name="TextBox 4"/>
          <p:cNvSpPr txBox="1"/>
          <p:nvPr/>
        </p:nvSpPr>
        <p:spPr>
          <a:xfrm>
            <a:off x="152656" y="2436774"/>
            <a:ext cx="7086600" cy="523220"/>
          </a:xfrm>
          <a:prstGeom prst="rect">
            <a:avLst/>
          </a:prstGeom>
          <a:noFill/>
        </p:spPr>
        <p:txBody>
          <a:bodyPr wrap="square" rtlCol="0">
            <a:spAutoFit/>
          </a:bodyPr>
          <a:lstStyle/>
          <a:p>
            <a:r>
              <a:rPr lang="en-US" sz="2800" dirty="0" smtClean="0"/>
              <a:t>There are </a:t>
            </a:r>
            <a:r>
              <a:rPr lang="en-US" sz="2800" dirty="0" smtClean="0">
                <a:solidFill>
                  <a:srgbClr val="FF0000"/>
                </a:solidFill>
              </a:rPr>
              <a:t>4</a:t>
            </a:r>
            <a:r>
              <a:rPr lang="en-US" sz="2800" dirty="0" smtClean="0"/>
              <a:t> mode of Transportation.</a:t>
            </a:r>
            <a:endParaRPr lang="en-US" sz="2800" dirty="0"/>
          </a:p>
        </p:txBody>
      </p:sp>
    </p:spTree>
    <p:extLst>
      <p:ext uri="{BB962C8B-B14F-4D97-AF65-F5344CB8AC3E}">
        <p14:creationId xmlns="" xmlns:p14="http://schemas.microsoft.com/office/powerpoint/2010/main" val="930693657"/>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6" y="44025"/>
            <a:ext cx="9137073"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Rounded MT Bold" pitchFamily="34" charset="0"/>
              </a:rPr>
              <a:t>Another Modes of Transportation are :</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Rounded MT Bold" pitchFamily="34" charset="0"/>
            </a:endParaRPr>
          </a:p>
        </p:txBody>
      </p:sp>
      <p:sp>
        <p:nvSpPr>
          <p:cNvPr id="3" name="TextBox 2"/>
          <p:cNvSpPr txBox="1"/>
          <p:nvPr/>
        </p:nvSpPr>
        <p:spPr>
          <a:xfrm>
            <a:off x="152400" y="670364"/>
            <a:ext cx="6172200" cy="2308324"/>
          </a:xfrm>
          <a:prstGeom prst="rect">
            <a:avLst/>
          </a:prstGeom>
          <a:noFill/>
        </p:spPr>
        <p:txBody>
          <a:bodyPr wrap="square" rtlCol="0">
            <a:spAutoFit/>
          </a:bodyPr>
          <a:lstStyle/>
          <a:p>
            <a:pPr marL="514350" indent="-514350">
              <a:buFont typeface="+mj-lt"/>
              <a:buAutoNum type="romanUcPeriod"/>
            </a:pPr>
            <a:r>
              <a:rPr lang="en-US" sz="2400" dirty="0" smtClean="0">
                <a:ln w="10160">
                  <a:solidFill>
                    <a:schemeClr val="accent1"/>
                  </a:solidFill>
                  <a:prstDash val="solid"/>
                </a:ln>
                <a:solidFill>
                  <a:srgbClr val="FF0000"/>
                </a:solidFill>
                <a:effectLst>
                  <a:outerShdw blurRad="38100" dist="32000" dir="5400000" algn="tl">
                    <a:srgbClr val="000000">
                      <a:alpha val="30000"/>
                    </a:srgbClr>
                  </a:outerShdw>
                </a:effectLst>
              </a:rPr>
              <a:t>Pipelines </a:t>
            </a:r>
          </a:p>
          <a:p>
            <a:pPr marL="514350" indent="-514350">
              <a:buFont typeface="+mj-lt"/>
              <a:buAutoNum type="romanUcPeriod"/>
            </a:pPr>
            <a:r>
              <a:rPr lang="en-US" sz="2400" dirty="0" smtClean="0">
                <a:ln w="10160">
                  <a:solidFill>
                    <a:schemeClr val="accent1"/>
                  </a:solidFill>
                  <a:prstDash val="solid"/>
                </a:ln>
                <a:solidFill>
                  <a:srgbClr val="FF0000"/>
                </a:solidFill>
                <a:effectLst>
                  <a:outerShdw blurRad="38100" dist="32000" dir="5400000" algn="tl">
                    <a:srgbClr val="000000">
                      <a:alpha val="30000"/>
                    </a:srgbClr>
                  </a:outerShdw>
                </a:effectLst>
              </a:rPr>
              <a:t>Elevators</a:t>
            </a:r>
          </a:p>
          <a:p>
            <a:pPr marL="514350" indent="-514350">
              <a:buFont typeface="+mj-lt"/>
              <a:buAutoNum type="romanUcPeriod"/>
            </a:pPr>
            <a:r>
              <a:rPr lang="en-US" sz="2400" dirty="0" smtClean="0">
                <a:ln w="10160">
                  <a:solidFill>
                    <a:schemeClr val="accent1"/>
                  </a:solidFill>
                  <a:prstDash val="solid"/>
                </a:ln>
                <a:solidFill>
                  <a:srgbClr val="FF0000"/>
                </a:solidFill>
                <a:effectLst>
                  <a:outerShdw blurRad="38100" dist="32000" dir="5400000" algn="tl">
                    <a:srgbClr val="000000">
                      <a:alpha val="30000"/>
                    </a:srgbClr>
                  </a:outerShdw>
                </a:effectLst>
              </a:rPr>
              <a:t>Belt Conveyors</a:t>
            </a:r>
          </a:p>
          <a:p>
            <a:pPr marL="514350" indent="-514350">
              <a:buFont typeface="+mj-lt"/>
              <a:buAutoNum type="romanUcPeriod"/>
            </a:pPr>
            <a:r>
              <a:rPr lang="en-US" sz="2400" dirty="0" smtClean="0">
                <a:ln w="10160">
                  <a:solidFill>
                    <a:schemeClr val="accent1"/>
                  </a:solidFill>
                  <a:prstDash val="solid"/>
                </a:ln>
                <a:solidFill>
                  <a:srgbClr val="FF0000"/>
                </a:solidFill>
                <a:effectLst>
                  <a:outerShdw blurRad="38100" dist="32000" dir="5400000" algn="tl">
                    <a:srgbClr val="000000">
                      <a:alpha val="30000"/>
                    </a:srgbClr>
                  </a:outerShdw>
                </a:effectLst>
              </a:rPr>
              <a:t>Cable Cars</a:t>
            </a:r>
          </a:p>
          <a:p>
            <a:pPr marL="514350" indent="-514350">
              <a:buFont typeface="+mj-lt"/>
              <a:buAutoNum type="romanUcPeriod"/>
            </a:pPr>
            <a:r>
              <a:rPr lang="en-US" sz="2400" dirty="0" smtClean="0">
                <a:ln w="10160">
                  <a:solidFill>
                    <a:schemeClr val="accent1"/>
                  </a:solidFill>
                  <a:prstDash val="solid"/>
                </a:ln>
                <a:solidFill>
                  <a:srgbClr val="FF0000"/>
                </a:solidFill>
                <a:effectLst>
                  <a:outerShdw blurRad="38100" dist="32000" dir="5400000" algn="tl">
                    <a:srgbClr val="000000">
                      <a:alpha val="30000"/>
                    </a:srgbClr>
                  </a:outerShdw>
                </a:effectLst>
              </a:rPr>
              <a:t>Ropeways</a:t>
            </a:r>
          </a:p>
          <a:p>
            <a:pPr marL="514350" indent="-514350">
              <a:buFont typeface="+mj-lt"/>
              <a:buAutoNum type="romanUcPeriod"/>
            </a:pPr>
            <a:r>
              <a:rPr lang="en-US" sz="2400" dirty="0" smtClean="0">
                <a:ln w="10160">
                  <a:solidFill>
                    <a:schemeClr val="accent1"/>
                  </a:solidFill>
                  <a:prstDash val="solid"/>
                </a:ln>
                <a:solidFill>
                  <a:srgbClr val="FF0000"/>
                </a:solidFill>
                <a:effectLst>
                  <a:outerShdw blurRad="38100" dist="32000" dir="5400000" algn="tl">
                    <a:srgbClr val="000000">
                      <a:alpha val="30000"/>
                    </a:srgbClr>
                  </a:outerShdw>
                </a:effectLst>
              </a:rPr>
              <a:t>Monorails</a:t>
            </a:r>
            <a:endParaRPr lang="en-US" sz="2400" dirty="0">
              <a:ln w="10160">
                <a:solidFill>
                  <a:schemeClr val="accent1"/>
                </a:solidFill>
                <a:prstDash val="solid"/>
              </a:ln>
              <a:solidFill>
                <a:srgbClr val="FF0000"/>
              </a:solidFill>
              <a:effectLst>
                <a:outerShdw blurRad="38100" dist="32000" dir="5400000" algn="tl">
                  <a:srgbClr val="000000">
                    <a:alpha val="30000"/>
                  </a:srgbClr>
                </a:outerShdw>
              </a:effectLst>
            </a:endParaRPr>
          </a:p>
        </p:txBody>
      </p:sp>
      <p:sp>
        <p:nvSpPr>
          <p:cNvPr id="4" name="Rectangle 3"/>
          <p:cNvSpPr/>
          <p:nvPr/>
        </p:nvSpPr>
        <p:spPr>
          <a:xfrm>
            <a:off x="0" y="2981947"/>
            <a:ext cx="9143999" cy="954107"/>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2800"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efficiency of a transport mode can be judge  in terms of following characteristics :</a:t>
            </a:r>
            <a:endParaRPr lang="en-US" sz="2800"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TextBox 4"/>
          <p:cNvSpPr txBox="1"/>
          <p:nvPr/>
        </p:nvSpPr>
        <p:spPr>
          <a:xfrm>
            <a:off x="381000" y="4114800"/>
            <a:ext cx="2362200" cy="1938992"/>
          </a:xfrm>
          <a:prstGeom prst="rect">
            <a:avLst/>
          </a:prstGeom>
          <a:noFill/>
        </p:spPr>
        <p:txBody>
          <a:bodyPr wrap="square" rtlCol="0">
            <a:spAutoFit/>
          </a:bodyPr>
          <a:lstStyle/>
          <a:p>
            <a:pPr marL="342900" indent="-342900">
              <a:buFont typeface="Wingdings" pitchFamily="2" charset="2"/>
              <a:buChar char="§"/>
            </a:pPr>
            <a:r>
              <a:rPr lang="en-US" sz="2400" dirty="0" smtClean="0">
                <a:solidFill>
                  <a:srgbClr val="FF0000"/>
                </a:solidFill>
                <a:latin typeface="Calibri" pitchFamily="34" charset="0"/>
              </a:rPr>
              <a:t>Speed</a:t>
            </a:r>
          </a:p>
          <a:p>
            <a:pPr marL="342900" indent="-342900">
              <a:buFont typeface="Wingdings" pitchFamily="2" charset="2"/>
              <a:buChar char="§"/>
            </a:pPr>
            <a:r>
              <a:rPr lang="en-US" sz="2400" dirty="0" smtClean="0">
                <a:solidFill>
                  <a:srgbClr val="FF0000"/>
                </a:solidFill>
                <a:latin typeface="Calibri" pitchFamily="34" charset="0"/>
              </a:rPr>
              <a:t>Safety</a:t>
            </a:r>
          </a:p>
          <a:p>
            <a:pPr marL="342900" indent="-342900">
              <a:buFont typeface="Wingdings" pitchFamily="2" charset="2"/>
              <a:buChar char="§"/>
            </a:pPr>
            <a:r>
              <a:rPr lang="en-US" sz="2400" dirty="0" smtClean="0">
                <a:solidFill>
                  <a:srgbClr val="FF0000"/>
                </a:solidFill>
                <a:latin typeface="Calibri" pitchFamily="34" charset="0"/>
              </a:rPr>
              <a:t>Adequacy</a:t>
            </a:r>
          </a:p>
          <a:p>
            <a:pPr marL="342900" indent="-342900">
              <a:buFont typeface="Wingdings" pitchFamily="2" charset="2"/>
              <a:buChar char="§"/>
            </a:pPr>
            <a:r>
              <a:rPr lang="en-US" sz="2400" dirty="0" smtClean="0">
                <a:solidFill>
                  <a:srgbClr val="FF0000"/>
                </a:solidFill>
                <a:latin typeface="Calibri" pitchFamily="34" charset="0"/>
              </a:rPr>
              <a:t>Frequency</a:t>
            </a:r>
          </a:p>
          <a:p>
            <a:pPr marL="342900" indent="-342900">
              <a:buFont typeface="Wingdings" pitchFamily="2" charset="2"/>
              <a:buChar char="§"/>
            </a:pPr>
            <a:r>
              <a:rPr lang="en-US" sz="2400" dirty="0" smtClean="0">
                <a:solidFill>
                  <a:srgbClr val="FF0000"/>
                </a:solidFill>
                <a:latin typeface="Calibri" pitchFamily="34" charset="0"/>
              </a:rPr>
              <a:t>Integration</a:t>
            </a:r>
          </a:p>
        </p:txBody>
      </p:sp>
      <p:sp>
        <p:nvSpPr>
          <p:cNvPr id="6" name="TextBox 5"/>
          <p:cNvSpPr txBox="1"/>
          <p:nvPr/>
        </p:nvSpPr>
        <p:spPr>
          <a:xfrm>
            <a:off x="4514850" y="4267200"/>
            <a:ext cx="3619500" cy="1938992"/>
          </a:xfrm>
          <a:prstGeom prst="rect">
            <a:avLst/>
          </a:prstGeom>
          <a:noFill/>
        </p:spPr>
        <p:txBody>
          <a:bodyPr wrap="square" rtlCol="0">
            <a:spAutoFit/>
          </a:bodyPr>
          <a:lstStyle/>
          <a:p>
            <a:pPr marL="342900" indent="-342900">
              <a:buFont typeface="Wingdings" pitchFamily="2" charset="2"/>
              <a:buChar char="§"/>
            </a:pPr>
            <a:r>
              <a:rPr lang="en-US" sz="2400" dirty="0" smtClean="0">
                <a:solidFill>
                  <a:srgbClr val="FF0000"/>
                </a:solidFill>
                <a:latin typeface="Calibri" pitchFamily="34" charset="0"/>
              </a:rPr>
              <a:t>Responsibilities</a:t>
            </a:r>
          </a:p>
          <a:p>
            <a:pPr marL="342900" indent="-342900">
              <a:buFont typeface="Wingdings" pitchFamily="2" charset="2"/>
              <a:buChar char="§"/>
            </a:pPr>
            <a:r>
              <a:rPr lang="en-US" sz="2400" dirty="0" smtClean="0">
                <a:solidFill>
                  <a:srgbClr val="FF0000"/>
                </a:solidFill>
                <a:latin typeface="Calibri" pitchFamily="34" charset="0"/>
              </a:rPr>
              <a:t>Cheapness</a:t>
            </a:r>
          </a:p>
          <a:p>
            <a:pPr marL="342900" indent="-342900">
              <a:buFont typeface="Wingdings" pitchFamily="2" charset="2"/>
              <a:buChar char="§"/>
            </a:pPr>
            <a:r>
              <a:rPr lang="en-US" sz="2400" dirty="0" smtClean="0">
                <a:solidFill>
                  <a:srgbClr val="FF0000"/>
                </a:solidFill>
                <a:latin typeface="Calibri" pitchFamily="34" charset="0"/>
              </a:rPr>
              <a:t>Fuel Efficiency</a:t>
            </a:r>
          </a:p>
          <a:p>
            <a:pPr marL="342900" indent="-342900">
              <a:buFont typeface="Wingdings" pitchFamily="2" charset="2"/>
              <a:buChar char="§"/>
            </a:pPr>
            <a:r>
              <a:rPr lang="en-US" sz="2400" dirty="0" smtClean="0">
                <a:solidFill>
                  <a:srgbClr val="FF0000"/>
                </a:solidFill>
                <a:latin typeface="Calibri" pitchFamily="34" charset="0"/>
              </a:rPr>
              <a:t>Employment Generation</a:t>
            </a:r>
          </a:p>
          <a:p>
            <a:pPr marL="342900" indent="-342900">
              <a:buFont typeface="Wingdings" pitchFamily="2" charset="2"/>
              <a:buChar char="§"/>
            </a:pPr>
            <a:r>
              <a:rPr lang="en-US" sz="2400" dirty="0" smtClean="0">
                <a:solidFill>
                  <a:srgbClr val="FF0000"/>
                </a:solidFill>
                <a:latin typeface="Calibri" pitchFamily="34" charset="0"/>
              </a:rPr>
              <a:t>Travel Time</a:t>
            </a:r>
            <a:endParaRPr lang="en-US" sz="2400" dirty="0">
              <a:solidFill>
                <a:srgbClr val="FF0000"/>
              </a:solidFill>
              <a:latin typeface="Calibri" pitchFamily="34" charset="0"/>
            </a:endParaRPr>
          </a:p>
        </p:txBody>
      </p:sp>
    </p:spTree>
    <p:extLst>
      <p:ext uri="{BB962C8B-B14F-4D97-AF65-F5344CB8AC3E}">
        <p14:creationId xmlns="" xmlns:p14="http://schemas.microsoft.com/office/powerpoint/2010/main" val="770027763"/>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2971800" y="277091"/>
            <a:ext cx="3048000" cy="71350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TYPES OF SURFACE</a:t>
            </a:r>
            <a:endParaRPr lang="en-US" sz="2000" dirty="0"/>
          </a:p>
        </p:txBody>
      </p:sp>
      <p:sp>
        <p:nvSpPr>
          <p:cNvPr id="6" name="Down Arrow 5"/>
          <p:cNvSpPr/>
          <p:nvPr/>
        </p:nvSpPr>
        <p:spPr>
          <a:xfrm>
            <a:off x="4495800" y="990600"/>
            <a:ext cx="1524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Right Arrow 6"/>
          <p:cNvSpPr/>
          <p:nvPr/>
        </p:nvSpPr>
        <p:spPr>
          <a:xfrm>
            <a:off x="1905000" y="1295400"/>
            <a:ext cx="53340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1905000" y="1371600"/>
            <a:ext cx="1524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7086600" y="1371600"/>
            <a:ext cx="1524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1066800" y="2286000"/>
            <a:ext cx="1676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LAND</a:t>
            </a:r>
            <a:endParaRPr lang="en-US" dirty="0">
              <a:solidFill>
                <a:schemeClr val="bg1">
                  <a:lumMod val="95000"/>
                </a:schemeClr>
              </a:solidFill>
            </a:endParaRPr>
          </a:p>
        </p:txBody>
      </p:sp>
      <p:sp>
        <p:nvSpPr>
          <p:cNvPr id="12" name="Rounded Rectangle 11"/>
          <p:cNvSpPr/>
          <p:nvPr/>
        </p:nvSpPr>
        <p:spPr>
          <a:xfrm>
            <a:off x="3733800" y="2209800"/>
            <a:ext cx="1676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WATER</a:t>
            </a:r>
            <a:endParaRPr lang="en-US" dirty="0">
              <a:solidFill>
                <a:schemeClr val="bg1">
                  <a:lumMod val="95000"/>
                </a:schemeClr>
              </a:solidFill>
            </a:endParaRPr>
          </a:p>
        </p:txBody>
      </p:sp>
      <p:sp>
        <p:nvSpPr>
          <p:cNvPr id="13" name="Rounded Rectangle 12"/>
          <p:cNvSpPr/>
          <p:nvPr/>
        </p:nvSpPr>
        <p:spPr>
          <a:xfrm>
            <a:off x="6400800" y="2286000"/>
            <a:ext cx="1676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AIR</a:t>
            </a:r>
          </a:p>
        </p:txBody>
      </p:sp>
      <p:sp>
        <p:nvSpPr>
          <p:cNvPr id="14" name="Left-Right Arrow 13"/>
          <p:cNvSpPr/>
          <p:nvPr/>
        </p:nvSpPr>
        <p:spPr>
          <a:xfrm>
            <a:off x="1066800" y="3141518"/>
            <a:ext cx="2209800" cy="10737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1988127" y="2819400"/>
            <a:ext cx="152400" cy="3983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a:off x="3124200" y="3195204"/>
            <a:ext cx="152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a:off x="1087582" y="3217718"/>
            <a:ext cx="152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7108" y="3951574"/>
            <a:ext cx="1880947" cy="135428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91233" y="3923432"/>
            <a:ext cx="2019158" cy="13477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sp>
        <p:nvSpPr>
          <p:cNvPr id="22" name="Down Arrow 21"/>
          <p:cNvSpPr/>
          <p:nvPr/>
        </p:nvSpPr>
        <p:spPr>
          <a:xfrm>
            <a:off x="4572000" y="27432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Arrow 22"/>
          <p:cNvSpPr/>
          <p:nvPr/>
        </p:nvSpPr>
        <p:spPr>
          <a:xfrm>
            <a:off x="4572000" y="3248891"/>
            <a:ext cx="990600" cy="1472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wn Arrow 26"/>
          <p:cNvSpPr/>
          <p:nvPr/>
        </p:nvSpPr>
        <p:spPr>
          <a:xfrm>
            <a:off x="5410200" y="3248891"/>
            <a:ext cx="152400" cy="5849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52999" y="3940102"/>
            <a:ext cx="1825123" cy="13657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sp>
        <p:nvSpPr>
          <p:cNvPr id="29" name="Down Arrow 28"/>
          <p:cNvSpPr/>
          <p:nvPr/>
        </p:nvSpPr>
        <p:spPr>
          <a:xfrm>
            <a:off x="7772400" y="2841912"/>
            <a:ext cx="152400" cy="9628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086601" y="3897889"/>
            <a:ext cx="1874944" cy="145018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3343761816"/>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234" y="1260764"/>
            <a:ext cx="478216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     ROAD -WAYS</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207818" y="30171"/>
            <a:ext cx="8362353" cy="830997"/>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chemeClr val="accent5">
                      <a:satMod val="175000"/>
                      <a:alpha val="40000"/>
                    </a:schemeClr>
                  </a:glow>
                  <a:outerShdw blurRad="50800" algn="tl" rotWithShape="0">
                    <a:srgbClr val="000000"/>
                  </a:outerShdw>
                </a:effectLst>
              </a:rPr>
              <a:t>Land Surface Transportation:</a:t>
            </a:r>
            <a:endPar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chemeClr val="accent5">
                    <a:satMod val="175000"/>
                    <a:alpha val="40000"/>
                  </a:schemeClr>
                </a:glow>
                <a:outerShdw blurRad="50800" algn="tl" rotWithShape="0">
                  <a:srgbClr val="000000"/>
                </a:outerShdw>
              </a:effectLst>
            </a:endParaRPr>
          </a:p>
        </p:txBody>
      </p:sp>
      <p:sp>
        <p:nvSpPr>
          <p:cNvPr id="4" name="TextBox 3"/>
          <p:cNvSpPr txBox="1"/>
          <p:nvPr/>
        </p:nvSpPr>
        <p:spPr>
          <a:xfrm>
            <a:off x="207818" y="2362200"/>
            <a:ext cx="8936181" cy="1384995"/>
          </a:xfrm>
          <a:prstGeom prst="rect">
            <a:avLst/>
          </a:prstGeom>
          <a:noFill/>
        </p:spPr>
        <p:txBody>
          <a:bodyPr wrap="square" rtlCol="0">
            <a:spAutoFit/>
          </a:bodyPr>
          <a:lstStyle/>
          <a:p>
            <a:pPr marL="457200" indent="-457200">
              <a:buFont typeface="Wingdings" pitchFamily="2" charset="2"/>
              <a:buChar char="q"/>
            </a:pPr>
            <a:r>
              <a:rPr lang="en-US" sz="2800" dirty="0" smtClean="0">
                <a:latin typeface="Arial Rounded MT Bold" pitchFamily="34" charset="0"/>
              </a:rPr>
              <a:t>The  Roads  are Classified  as per  </a:t>
            </a:r>
            <a:r>
              <a:rPr lang="en-US" sz="2800" dirty="0" smtClean="0">
                <a:solidFill>
                  <a:srgbClr val="FF0000"/>
                </a:solidFill>
                <a:latin typeface="Arial Rounded MT Bold" pitchFamily="34" charset="0"/>
              </a:rPr>
              <a:t>VOLUME</a:t>
            </a:r>
            <a:r>
              <a:rPr lang="en-US" sz="2800" dirty="0" smtClean="0">
                <a:latin typeface="Arial Rounded MT Bold" pitchFamily="34" charset="0"/>
              </a:rPr>
              <a:t> , </a:t>
            </a:r>
            <a:r>
              <a:rPr lang="en-US" sz="2800" dirty="0" smtClean="0">
                <a:solidFill>
                  <a:srgbClr val="FF0000"/>
                </a:solidFill>
                <a:latin typeface="Arial Rounded MT Bold" pitchFamily="34" charset="0"/>
              </a:rPr>
              <a:t>TONNAGE</a:t>
            </a:r>
            <a:r>
              <a:rPr lang="en-US" sz="2800" dirty="0" smtClean="0">
                <a:latin typeface="Arial Rounded MT Bold" pitchFamily="34" charset="0"/>
              </a:rPr>
              <a:t> of </a:t>
            </a:r>
            <a:r>
              <a:rPr lang="en-US" sz="2800" dirty="0" smtClean="0">
                <a:solidFill>
                  <a:srgbClr val="FF0000"/>
                </a:solidFill>
                <a:latin typeface="Arial Rounded MT Bold" pitchFamily="34" charset="0"/>
              </a:rPr>
              <a:t>LOAD TRANSPORTED </a:t>
            </a:r>
            <a:r>
              <a:rPr lang="en-US" sz="2800" dirty="0" smtClean="0">
                <a:latin typeface="Arial Rounded MT Bold" pitchFamily="34" charset="0"/>
              </a:rPr>
              <a:t>, </a:t>
            </a:r>
            <a:r>
              <a:rPr lang="en-US" sz="2800" dirty="0" smtClean="0">
                <a:solidFill>
                  <a:srgbClr val="FF0000"/>
                </a:solidFill>
                <a:latin typeface="Arial Rounded MT Bold" pitchFamily="34" charset="0"/>
              </a:rPr>
              <a:t>LOCATION</a:t>
            </a:r>
            <a:r>
              <a:rPr lang="en-US" sz="2800" dirty="0" smtClean="0">
                <a:latin typeface="Arial Rounded MT Bold" pitchFamily="34" charset="0"/>
              </a:rPr>
              <a:t>  and  </a:t>
            </a:r>
            <a:r>
              <a:rPr lang="en-US" sz="2800" dirty="0" smtClean="0">
                <a:solidFill>
                  <a:srgbClr val="FF0000"/>
                </a:solidFill>
                <a:latin typeface="Arial Rounded MT Bold" pitchFamily="34" charset="0"/>
              </a:rPr>
              <a:t>FUNCTION</a:t>
            </a:r>
            <a:r>
              <a:rPr lang="en-US" sz="2800" dirty="0" smtClean="0">
                <a:latin typeface="Arial Rounded MT Bold" pitchFamily="34" charset="0"/>
              </a:rPr>
              <a:t>.</a:t>
            </a:r>
            <a:endParaRPr lang="en-US" sz="2800" dirty="0">
              <a:latin typeface="Arial Rounded MT Bold" pitchFamily="34" charset="0"/>
            </a:endParaRPr>
          </a:p>
        </p:txBody>
      </p:sp>
      <p:sp>
        <p:nvSpPr>
          <p:cNvPr id="5" name="TextBox 4"/>
          <p:cNvSpPr txBox="1"/>
          <p:nvPr/>
        </p:nvSpPr>
        <p:spPr>
          <a:xfrm>
            <a:off x="173181" y="4724400"/>
            <a:ext cx="8396990" cy="1384995"/>
          </a:xfrm>
          <a:prstGeom prst="rect">
            <a:avLst/>
          </a:prstGeom>
          <a:noFill/>
        </p:spPr>
        <p:txBody>
          <a:bodyPr wrap="square" rtlCol="0">
            <a:spAutoFit/>
          </a:bodyPr>
          <a:lstStyle/>
          <a:p>
            <a:pPr marL="457200" indent="-457200">
              <a:buFont typeface="Wingdings" pitchFamily="2" charset="2"/>
              <a:buChar char="q"/>
            </a:pPr>
            <a:r>
              <a:rPr lang="en-US" sz="2800" dirty="0" smtClean="0">
                <a:latin typeface="Arial Rounded MT Bold" pitchFamily="34" charset="0"/>
              </a:rPr>
              <a:t>One by One  three </a:t>
            </a:r>
            <a:r>
              <a:rPr lang="en-US" sz="2800" dirty="0" smtClean="0">
                <a:solidFill>
                  <a:srgbClr val="FF0000"/>
                </a:solidFill>
                <a:latin typeface="Arial Rounded MT Bold" pitchFamily="34" charset="0"/>
              </a:rPr>
              <a:t>20 YEARs  </a:t>
            </a:r>
            <a:r>
              <a:rPr lang="en-US" sz="2800" dirty="0" smtClean="0">
                <a:latin typeface="Arial Rounded MT Bold" pitchFamily="34" charset="0"/>
              </a:rPr>
              <a:t>Road  Development  Programs  were planned  for  </a:t>
            </a:r>
            <a:r>
              <a:rPr lang="en-US" sz="2800" dirty="0" smtClean="0">
                <a:solidFill>
                  <a:srgbClr val="FF0000"/>
                </a:solidFill>
                <a:latin typeface="Arial Rounded MT Bold" pitchFamily="34" charset="0"/>
              </a:rPr>
              <a:t>INDIA</a:t>
            </a:r>
            <a:r>
              <a:rPr lang="en-US" sz="2800" dirty="0" smtClean="0">
                <a:latin typeface="Arial Rounded MT Bold" pitchFamily="34" charset="0"/>
              </a:rPr>
              <a:t> .</a:t>
            </a:r>
            <a:endParaRPr lang="en-US" sz="2800" dirty="0">
              <a:latin typeface="Arial Rounded MT Bold" pitchFamily="34" charset="0"/>
            </a:endParaRPr>
          </a:p>
        </p:txBody>
      </p:sp>
    </p:spTree>
    <p:extLst>
      <p:ext uri="{BB962C8B-B14F-4D97-AF65-F5344CB8AC3E}">
        <p14:creationId xmlns="" xmlns:p14="http://schemas.microsoft.com/office/powerpoint/2010/main" val="415764281"/>
      </p:ext>
    </p:extLst>
  </p:cSld>
  <p:clrMapOvr>
    <a:masterClrMapping/>
  </p:clrMapOvr>
  <mc:AlternateContent xmlns:mc="http://schemas.openxmlformats.org/markup-compatibility/2006">
    <mc:Choice xmlns=""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799"/>
            <a:ext cx="5618846" cy="646331"/>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  Nagpur Road Plan </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 name="Rectangle 2"/>
          <p:cNvSpPr/>
          <p:nvPr/>
        </p:nvSpPr>
        <p:spPr>
          <a:xfrm>
            <a:off x="6400800" y="304799"/>
            <a:ext cx="2339102" cy="646331"/>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a:t>
            </a: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943 – 63]</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TextBox 3"/>
          <p:cNvSpPr txBox="1"/>
          <p:nvPr/>
        </p:nvSpPr>
        <p:spPr>
          <a:xfrm>
            <a:off x="228600" y="1600200"/>
            <a:ext cx="5943600" cy="830997"/>
          </a:xfrm>
          <a:prstGeom prst="rect">
            <a:avLst/>
          </a:prstGeom>
          <a:noFill/>
        </p:spPr>
        <p:txBody>
          <a:bodyPr wrap="square" rtlCol="0">
            <a:spAutoFit/>
          </a:bodyPr>
          <a:lstStyle/>
          <a:p>
            <a:r>
              <a:rPr lang="en-US" sz="2400" dirty="0" smtClean="0"/>
              <a:t>Classification  Based on Roads  Position in National Network of  Road  :</a:t>
            </a:r>
            <a:endParaRPr lang="en-US" sz="2400" dirty="0"/>
          </a:p>
        </p:txBody>
      </p:sp>
      <p:sp>
        <p:nvSpPr>
          <p:cNvPr id="5" name="Rectangle 4"/>
          <p:cNvSpPr/>
          <p:nvPr/>
        </p:nvSpPr>
        <p:spPr>
          <a:xfrm>
            <a:off x="193964" y="2508591"/>
            <a:ext cx="5007205" cy="461665"/>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National highway  (</a:t>
            </a:r>
            <a:r>
              <a:rPr lang="en-US"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NH</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en-U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66800" y="3200400"/>
            <a:ext cx="6917532" cy="3076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70988970"/>
      </p:ext>
    </p:extLst>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034" y="221673"/>
            <a:ext cx="4174221"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  state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highway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sz="24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s</a:t>
            </a:r>
            <a:r>
              <a:rPr lang="en-US" sz="24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H</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TextBox 2"/>
          <p:cNvSpPr txBox="1"/>
          <p:nvPr/>
        </p:nvSpPr>
        <p:spPr>
          <a:xfrm>
            <a:off x="136544" y="1066800"/>
            <a:ext cx="4267200" cy="1323439"/>
          </a:xfrm>
          <a:prstGeom prst="rect">
            <a:avLst/>
          </a:prstGeom>
          <a:noFill/>
        </p:spPr>
        <p:txBody>
          <a:bodyPr wrap="square" rtlCol="0">
            <a:spAutoFit/>
          </a:bodyPr>
          <a:lstStyle/>
          <a:p>
            <a:r>
              <a:rPr lang="en-US" sz="2000" dirty="0" smtClean="0"/>
              <a:t>SH is areal road of states , connecting to  </a:t>
            </a:r>
            <a:r>
              <a:rPr lang="en-US" sz="2000" dirty="0" smtClean="0">
                <a:solidFill>
                  <a:srgbClr val="FF0000"/>
                </a:solidFill>
              </a:rPr>
              <a:t>NATIONAL HIGHWAY</a:t>
            </a:r>
            <a:r>
              <a:rPr lang="en-US" sz="2000" dirty="0" smtClean="0"/>
              <a:t>  of adjacent state , and  Important Cities .</a:t>
            </a:r>
            <a:endParaRPr lang="en-US" sz="2000" dirty="0"/>
          </a:p>
        </p:txBody>
      </p:sp>
      <p:pic>
        <p:nvPicPr>
          <p:cNvPr id="2053"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57799" y="76200"/>
            <a:ext cx="3659601" cy="2437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6879" y="3891168"/>
            <a:ext cx="3666529" cy="2744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4" name="Rectangle 3"/>
          <p:cNvSpPr/>
          <p:nvPr/>
        </p:nvSpPr>
        <p:spPr>
          <a:xfrm>
            <a:off x="12271" y="2969567"/>
            <a:ext cx="5697394"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  MAJOR DISTRICT ROAD  (</a:t>
            </a:r>
            <a:r>
              <a:rPr lang="en-US"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MDR</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p:txBody>
      </p:sp>
      <p:sp>
        <p:nvSpPr>
          <p:cNvPr id="9" name="TextBox 8"/>
          <p:cNvSpPr txBox="1"/>
          <p:nvPr/>
        </p:nvSpPr>
        <p:spPr>
          <a:xfrm>
            <a:off x="4650200" y="3940211"/>
            <a:ext cx="4267200" cy="1323439"/>
          </a:xfrm>
          <a:prstGeom prst="rect">
            <a:avLst/>
          </a:prstGeom>
          <a:noFill/>
        </p:spPr>
        <p:txBody>
          <a:bodyPr wrap="square" rtlCol="0">
            <a:spAutoFit/>
          </a:bodyPr>
          <a:lstStyle/>
          <a:p>
            <a:r>
              <a:rPr lang="en-US" sz="2000" dirty="0" smtClean="0"/>
              <a:t>MDR is important road within district serving area of </a:t>
            </a:r>
            <a:r>
              <a:rPr lang="en-US" sz="2000" dirty="0" smtClean="0">
                <a:solidFill>
                  <a:srgbClr val="FF0000"/>
                </a:solidFill>
              </a:rPr>
              <a:t>production</a:t>
            </a:r>
            <a:r>
              <a:rPr lang="en-US" sz="2000" dirty="0" smtClean="0"/>
              <a:t> and </a:t>
            </a:r>
            <a:r>
              <a:rPr lang="en-US" sz="2000" dirty="0" smtClean="0">
                <a:solidFill>
                  <a:srgbClr val="FF0000"/>
                </a:solidFill>
              </a:rPr>
              <a:t>markets</a:t>
            </a:r>
            <a:r>
              <a:rPr lang="en-US" sz="2000" dirty="0" smtClean="0"/>
              <a:t> and connecting those with each other .</a:t>
            </a:r>
            <a:endParaRPr lang="en-US" sz="2000" dirty="0"/>
          </a:p>
        </p:txBody>
      </p:sp>
    </p:spTree>
    <p:extLst>
      <p:ext uri="{BB962C8B-B14F-4D97-AF65-F5344CB8AC3E}">
        <p14:creationId xmlns="" xmlns:p14="http://schemas.microsoft.com/office/powerpoint/2010/main" val="3588702096"/>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Executiv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793</TotalTime>
  <Words>1350</Words>
  <Application>Microsoft Office PowerPoint</Application>
  <PresentationFormat>On-screen Show (4:3)</PresentationFormat>
  <Paragraphs>228</Paragraphs>
  <Slides>39</Slides>
  <Notes>0</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Executive</vt:lpstr>
      <vt:lpstr>Paper</vt:lpstr>
      <vt:lpstr>NewsPrint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SPIT SPORT</cp:lastModifiedBy>
  <cp:revision>65</cp:revision>
  <dcterms:created xsi:type="dcterms:W3CDTF">2013-12-19T12:05:03Z</dcterms:created>
  <dcterms:modified xsi:type="dcterms:W3CDTF">2013-12-21T09:04:19Z</dcterms:modified>
</cp:coreProperties>
</file>